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576" autoAdjust="0"/>
  </p:normalViewPr>
  <p:slideViewPr>
    <p:cSldViewPr snapToGrid="0" snapToObjects="1">
      <p:cViewPr>
        <p:scale>
          <a:sx n="75" d="100"/>
          <a:sy n="75" d="100"/>
        </p:scale>
        <p:origin x="-14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westgate:Dropbox:Psychology:Psychology%20Projects%20-%20Chapters,%20Posters,%20etc:SPSP%202015:Bubble%20chart%20mixed%20dichotomous.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autoTitleDeleted val="1"/>
    <c:plotArea>
      <c:layout>
        <c:manualLayout>
          <c:layoutTarget val="inner"/>
          <c:xMode val="edge"/>
          <c:yMode val="edge"/>
          <c:x val="0.167263295654279"/>
          <c:y val="0.132972900320895"/>
          <c:w val="0.63216230403632"/>
          <c:h val="0.788427143236309"/>
        </c:manualLayout>
      </c:layout>
      <c:pieChart>
        <c:varyColors val="1"/>
        <c:ser>
          <c:idx val="0"/>
          <c:order val="0"/>
          <c:explosion val="7"/>
          <c:dPt>
            <c:idx val="0"/>
            <c:bubble3D val="0"/>
            <c:spPr>
              <a:solidFill>
                <a:schemeClr val="accent5"/>
              </a:solidFill>
            </c:spPr>
          </c:dPt>
          <c:dPt>
            <c:idx val="1"/>
            <c:bubble3D val="0"/>
            <c:spPr>
              <a:solidFill>
                <a:schemeClr val="accent3"/>
              </a:solidFill>
            </c:spPr>
          </c:dPt>
          <c:dPt>
            <c:idx val="2"/>
            <c:bubble3D val="0"/>
            <c:spPr>
              <a:solidFill>
                <a:schemeClr val="accent6">
                  <a:lumMod val="40000"/>
                  <a:lumOff val="60000"/>
                </a:schemeClr>
              </a:solidFill>
            </c:spPr>
          </c:dPt>
          <c:dPt>
            <c:idx val="3"/>
            <c:bubble3D val="0"/>
            <c:spPr>
              <a:solidFill>
                <a:schemeClr val="accent6">
                  <a:lumMod val="40000"/>
                  <a:lumOff val="60000"/>
                </a:schemeClr>
              </a:solidFill>
            </c:spPr>
          </c:dPt>
          <c:dPt>
            <c:idx val="4"/>
            <c:bubble3D val="0"/>
            <c:spPr>
              <a:solidFill>
                <a:schemeClr val="tx2">
                  <a:lumMod val="20000"/>
                  <a:lumOff val="80000"/>
                </a:schemeClr>
              </a:solidFill>
            </c:spPr>
          </c:dPt>
          <c:dPt>
            <c:idx val="5"/>
            <c:bubble3D val="0"/>
            <c:spPr>
              <a:solidFill>
                <a:schemeClr val="tx2">
                  <a:lumMod val="20000"/>
                  <a:lumOff val="80000"/>
                </a:schemeClr>
              </a:solidFill>
            </c:spPr>
          </c:dPt>
          <c:dPt>
            <c:idx val="6"/>
            <c:bubble3D val="0"/>
            <c:spPr>
              <a:solidFill>
                <a:schemeClr val="tx2">
                  <a:lumMod val="20000"/>
                  <a:lumOff val="80000"/>
                </a:schemeClr>
              </a:solidFill>
            </c:spPr>
          </c:dPt>
          <c:dPt>
            <c:idx val="8"/>
            <c:bubble3D val="0"/>
            <c:spPr>
              <a:solidFill>
                <a:schemeClr val="accent2"/>
              </a:solidFill>
            </c:spPr>
          </c:dPt>
          <c:dLbls>
            <c:dLbl>
              <c:idx val="0"/>
              <c:layout>
                <c:manualLayout>
                  <c:x val="0.0925143184119431"/>
                  <c:y val="0.0170696056853883"/>
                </c:manualLayout>
              </c:layout>
              <c:tx>
                <c:rich>
                  <a:bodyPr/>
                  <a:lstStyle/>
                  <a:p>
                    <a:r>
                      <a:rPr lang="en-US" sz="2800" b="1" dirty="0" smtClean="0">
                        <a:solidFill>
                          <a:srgbClr val="800000"/>
                        </a:solidFill>
                      </a:rPr>
                      <a:t>Intentional Reverie</a:t>
                    </a:r>
                    <a:r>
                      <a:rPr lang="en-US" sz="2800" b="1" dirty="0" smtClean="0"/>
                      <a:t>
7.9%</a:t>
                    </a:r>
                    <a:endParaRPr lang="en-US" sz="1400" b="1" dirty="0"/>
                  </a:p>
                </c:rich>
              </c:tx>
              <c:showLegendKey val="0"/>
              <c:showVal val="0"/>
              <c:showCatName val="1"/>
              <c:showSerName val="0"/>
              <c:showPercent val="1"/>
              <c:showBubbleSize val="0"/>
            </c:dLbl>
            <c:dLbl>
              <c:idx val="1"/>
              <c:layout>
                <c:manualLayout>
                  <c:x val="0.0967683768663459"/>
                  <c:y val="0.159108213907696"/>
                </c:manualLayout>
              </c:layout>
              <c:tx>
                <c:rich>
                  <a:bodyPr/>
                  <a:lstStyle/>
                  <a:p>
                    <a:r>
                      <a:rPr lang="en-US" sz="2800" b="1" dirty="0" smtClean="0">
                        <a:solidFill>
                          <a:srgbClr val="800000"/>
                        </a:solidFill>
                      </a:rPr>
                      <a:t>Spontaneous Reverie</a:t>
                    </a:r>
                    <a:r>
                      <a:rPr lang="en-US" sz="2800" b="1" dirty="0"/>
                      <a:t>
</a:t>
                    </a:r>
                    <a:r>
                      <a:rPr lang="en-US" sz="2800" b="1" dirty="0" smtClean="0"/>
                      <a:t>6.8%</a:t>
                    </a:r>
                    <a:endParaRPr lang="en-US" sz="1400" b="1" dirty="0"/>
                  </a:p>
                </c:rich>
              </c:tx>
              <c:showLegendKey val="0"/>
              <c:showVal val="0"/>
              <c:showCatName val="1"/>
              <c:showSerName val="0"/>
              <c:showPercent val="1"/>
              <c:showBubbleSize val="0"/>
            </c:dLbl>
            <c:dLbl>
              <c:idx val="2"/>
              <c:delete val="1"/>
            </c:dLbl>
            <c:dLbl>
              <c:idx val="3"/>
              <c:layout>
                <c:manualLayout>
                  <c:x val="0.0667153894137233"/>
                  <c:y val="0.117163622923002"/>
                </c:manualLayout>
              </c:layout>
              <c:tx>
                <c:rich>
                  <a:bodyPr/>
                  <a:lstStyle/>
                  <a:p>
                    <a:pPr algn="ctr">
                      <a:defRPr sz="2800" b="1"/>
                    </a:pPr>
                    <a:r>
                      <a:rPr lang="en-US" sz="2800" b="1" dirty="0" smtClean="0"/>
                      <a:t>Other Internal</a:t>
                    </a:r>
                    <a:r>
                      <a:rPr lang="en-US" sz="2800" b="1" baseline="0" dirty="0" smtClean="0"/>
                      <a:t> </a:t>
                    </a:r>
                    <a:r>
                      <a:rPr lang="en-US" sz="2800" b="1" dirty="0" smtClean="0"/>
                      <a:t>Thought </a:t>
                    </a:r>
                  </a:p>
                  <a:p>
                    <a:pPr algn="ctr">
                      <a:defRPr sz="2800" b="1"/>
                    </a:pPr>
                    <a:r>
                      <a:rPr lang="en-US" sz="2800" b="1" dirty="0" smtClean="0"/>
                      <a:t>19.3%</a:t>
                    </a:r>
                    <a:endParaRPr lang="en-US" sz="2000" dirty="0" smtClean="0"/>
                  </a:p>
                </c:rich>
              </c:tx>
              <c:spPr/>
              <c:showLegendKey val="0"/>
              <c:showVal val="0"/>
              <c:showCatName val="1"/>
              <c:showSerName val="0"/>
              <c:showPercent val="1"/>
              <c:showBubbleSize val="0"/>
            </c:dLbl>
            <c:dLbl>
              <c:idx val="4"/>
              <c:delete val="1"/>
            </c:dLbl>
            <c:dLbl>
              <c:idx val="5"/>
              <c:delete val="1"/>
            </c:dLbl>
            <c:dLbl>
              <c:idx val="6"/>
              <c:delete val="1"/>
            </c:dLbl>
            <c:dLbl>
              <c:idx val="7"/>
              <c:delete val="1"/>
            </c:dLbl>
            <c:dLbl>
              <c:idx val="8"/>
              <c:layout>
                <c:manualLayout>
                  <c:x val="0.210180038306023"/>
                  <c:y val="-0.257469698310183"/>
                </c:manualLayout>
              </c:layout>
              <c:tx>
                <c:rich>
                  <a:bodyPr/>
                  <a:lstStyle/>
                  <a:p>
                    <a:r>
                      <a:rPr lang="en-US" sz="2800" b="1"/>
                      <a:t>External Thought Categories
66%</a:t>
                    </a:r>
                    <a:endParaRPr lang="en-US" sz="1400"/>
                  </a:p>
                </c:rich>
              </c:tx>
              <c:showLegendKey val="0"/>
              <c:showVal val="0"/>
              <c:showCatName val="1"/>
              <c:showSerName val="0"/>
              <c:showPercent val="1"/>
              <c:showBubbleSize val="0"/>
            </c:dLbl>
            <c:txPr>
              <a:bodyPr/>
              <a:lstStyle/>
              <a:p>
                <a:pPr>
                  <a:defRPr sz="2800" b="1"/>
                </a:pPr>
                <a:endParaRPr lang="en-US"/>
              </a:p>
            </c:txPr>
            <c:showLegendKey val="0"/>
            <c:showVal val="0"/>
            <c:showCatName val="1"/>
            <c:showSerName val="0"/>
            <c:showPercent val="1"/>
            <c:showBubbleSize val="0"/>
            <c:showLeaderLines val="1"/>
          </c:dLbls>
          <c:cat>
            <c:strRef>
              <c:f>'Mood (2)'!$A$3:$A$11</c:f>
              <c:strCache>
                <c:ptCount val="9"/>
                <c:pt idx="0">
                  <c:v>Intended Desired (Intentional Reverie)</c:v>
                </c:pt>
                <c:pt idx="1">
                  <c:v>Spontaneous Desired (Spontaneous Reverie)</c:v>
                </c:pt>
                <c:pt idx="2">
                  <c:v>Intended Undesired (Self-examination)</c:v>
                </c:pt>
                <c:pt idx="3">
                  <c:v>Spontaneous Undesired (Thought Intrusions)</c:v>
                </c:pt>
                <c:pt idx="4">
                  <c:v>Intended Desired (Intentional Mind-wandering)</c:v>
                </c:pt>
                <c:pt idx="5">
                  <c:v>Intended Undesired (Intentional Mind-wandering)</c:v>
                </c:pt>
                <c:pt idx="6">
                  <c:v>Spontaneous Desired (Spontaneous Mind-wandering)</c:v>
                </c:pt>
                <c:pt idx="7">
                  <c:v>Spontaneous Undesired (Spontaneous Mind-wandering)</c:v>
                </c:pt>
                <c:pt idx="8">
                  <c:v>External Thought Categories</c:v>
                </c:pt>
              </c:strCache>
            </c:strRef>
          </c:cat>
          <c:val>
            <c:numRef>
              <c:f>'Mood (2)'!$B$3:$B$11</c:f>
              <c:numCache>
                <c:formatCode>General</c:formatCode>
                <c:ptCount val="9"/>
                <c:pt idx="0">
                  <c:v>7.9</c:v>
                </c:pt>
                <c:pt idx="1">
                  <c:v>6.57</c:v>
                </c:pt>
                <c:pt idx="2">
                  <c:v>4.9</c:v>
                </c:pt>
                <c:pt idx="3">
                  <c:v>3.5</c:v>
                </c:pt>
                <c:pt idx="4">
                  <c:v>5.9</c:v>
                </c:pt>
                <c:pt idx="5">
                  <c:v>2.7</c:v>
                </c:pt>
                <c:pt idx="6">
                  <c:v>1.5</c:v>
                </c:pt>
                <c:pt idx="7">
                  <c:v>0.8</c:v>
                </c:pt>
                <c:pt idx="8">
                  <c:v>66.0</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48715886414098"/>
          <c:y val="0.0409011641677645"/>
          <c:w val="0.802326269397475"/>
          <c:h val="0.750821022224049"/>
        </c:manualLayout>
      </c:layout>
      <c:barChart>
        <c:barDir val="col"/>
        <c:grouping val="clustered"/>
        <c:varyColors val="0"/>
        <c:ser>
          <c:idx val="0"/>
          <c:order val="0"/>
          <c:tx>
            <c:strRef>
              <c:f>Sheet1!$B$1</c:f>
              <c:strCache>
                <c:ptCount val="1"/>
                <c:pt idx="0">
                  <c:v>Intended</c:v>
                </c:pt>
              </c:strCache>
            </c:strRef>
          </c:tx>
          <c:invertIfNegative val="0"/>
          <c:errBars>
            <c:errBarType val="both"/>
            <c:errValType val="fixedVal"/>
            <c:noEndCap val="0"/>
            <c:val val="0.066"/>
          </c:errBars>
          <c:cat>
            <c:strRef>
              <c:f>Sheet1!$A$2:$A$3</c:f>
              <c:strCache>
                <c:ptCount val="2"/>
                <c:pt idx="0">
                  <c:v>Wanted Internal Thought</c:v>
                </c:pt>
                <c:pt idx="1">
                  <c:v>Unwanted Internal Thought</c:v>
                </c:pt>
              </c:strCache>
            </c:strRef>
          </c:cat>
          <c:val>
            <c:numRef>
              <c:f>Sheet1!$B$2:$B$3</c:f>
              <c:numCache>
                <c:formatCode>General</c:formatCode>
                <c:ptCount val="2"/>
                <c:pt idx="0">
                  <c:v>4.717</c:v>
                </c:pt>
                <c:pt idx="1">
                  <c:v>3.441</c:v>
                </c:pt>
              </c:numCache>
            </c:numRef>
          </c:val>
        </c:ser>
        <c:ser>
          <c:idx val="1"/>
          <c:order val="1"/>
          <c:tx>
            <c:strRef>
              <c:f>Sheet1!$C$1</c:f>
              <c:strCache>
                <c:ptCount val="1"/>
                <c:pt idx="0">
                  <c:v>Spontaneous</c:v>
                </c:pt>
              </c:strCache>
            </c:strRef>
          </c:tx>
          <c:invertIfNegative val="0"/>
          <c:errBars>
            <c:errBarType val="both"/>
            <c:errValType val="fixedVal"/>
            <c:noEndCap val="0"/>
            <c:val val="0.06"/>
          </c:errBars>
          <c:cat>
            <c:strRef>
              <c:f>Sheet1!$A$2:$A$3</c:f>
              <c:strCache>
                <c:ptCount val="2"/>
                <c:pt idx="0">
                  <c:v>Wanted Internal Thought</c:v>
                </c:pt>
                <c:pt idx="1">
                  <c:v>Unwanted Internal Thought</c:v>
                </c:pt>
              </c:strCache>
            </c:strRef>
          </c:cat>
          <c:val>
            <c:numRef>
              <c:f>Sheet1!$C$2:$C$3</c:f>
              <c:numCache>
                <c:formatCode>General</c:formatCode>
                <c:ptCount val="2"/>
                <c:pt idx="0">
                  <c:v>5.146</c:v>
                </c:pt>
                <c:pt idx="1">
                  <c:v>3.303</c:v>
                </c:pt>
              </c:numCache>
            </c:numRef>
          </c:val>
        </c:ser>
        <c:dLbls>
          <c:showLegendKey val="0"/>
          <c:showVal val="0"/>
          <c:showCatName val="0"/>
          <c:showSerName val="0"/>
          <c:showPercent val="0"/>
          <c:showBubbleSize val="0"/>
        </c:dLbls>
        <c:gapWidth val="75"/>
        <c:axId val="2140770376"/>
        <c:axId val="2140773432"/>
      </c:barChart>
      <c:catAx>
        <c:axId val="2140770376"/>
        <c:scaling>
          <c:orientation val="minMax"/>
        </c:scaling>
        <c:delete val="0"/>
        <c:axPos val="b"/>
        <c:majorTickMark val="out"/>
        <c:minorTickMark val="none"/>
        <c:tickLblPos val="low"/>
        <c:txPr>
          <a:bodyPr/>
          <a:lstStyle/>
          <a:p>
            <a:pPr>
              <a:defRPr sz="2800" b="1"/>
            </a:pPr>
            <a:endParaRPr lang="en-US"/>
          </a:p>
        </c:txPr>
        <c:crossAx val="2140773432"/>
        <c:crosses val="autoZero"/>
        <c:auto val="1"/>
        <c:lblAlgn val="ctr"/>
        <c:lblOffset val="100"/>
        <c:noMultiLvlLbl val="0"/>
      </c:catAx>
      <c:valAx>
        <c:axId val="2140773432"/>
        <c:scaling>
          <c:orientation val="minMax"/>
          <c:max val="5.5"/>
          <c:min val="3.0"/>
        </c:scaling>
        <c:delete val="0"/>
        <c:axPos val="l"/>
        <c:majorGridlines/>
        <c:title>
          <c:tx>
            <c:rich>
              <a:bodyPr rot="-5400000" vert="horz"/>
              <a:lstStyle/>
              <a:p>
                <a:pPr>
                  <a:defRPr sz="2800"/>
                </a:pPr>
                <a:r>
                  <a:rPr lang="en-US" sz="2800" dirty="0" smtClean="0"/>
                  <a:t>Thought Valence</a:t>
                </a:r>
                <a:endParaRPr lang="en-US" sz="2800" dirty="0"/>
              </a:p>
            </c:rich>
          </c:tx>
          <c:layout>
            <c:manualLayout>
              <c:xMode val="edge"/>
              <c:yMode val="edge"/>
              <c:x val="3.85126533262513E-5"/>
              <c:y val="0.230398641610735"/>
            </c:manualLayout>
          </c:layout>
          <c:overlay val="0"/>
        </c:title>
        <c:numFmt formatCode="General" sourceLinked="1"/>
        <c:majorTickMark val="out"/>
        <c:minorTickMark val="none"/>
        <c:tickLblPos val="nextTo"/>
        <c:txPr>
          <a:bodyPr/>
          <a:lstStyle/>
          <a:p>
            <a:pPr>
              <a:defRPr sz="2800" b="1"/>
            </a:pPr>
            <a:endParaRPr lang="en-US"/>
          </a:p>
        </c:txPr>
        <c:crossAx val="2140770376"/>
        <c:crosses val="autoZero"/>
        <c:crossBetween val="between"/>
      </c:valAx>
    </c:plotArea>
    <c:legend>
      <c:legendPos val="r"/>
      <c:layout>
        <c:manualLayout>
          <c:xMode val="edge"/>
          <c:yMode val="edge"/>
          <c:x val="0.691735832895444"/>
          <c:y val="0.0937429784328793"/>
          <c:w val="0.288205302659835"/>
          <c:h val="0.228628031635046"/>
        </c:manualLayout>
      </c:layout>
      <c:overlay val="0"/>
      <c:txPr>
        <a:bodyPr/>
        <a:lstStyle/>
        <a:p>
          <a:pPr>
            <a:defRPr sz="2800" b="1"/>
          </a:pPr>
          <a:endParaRPr lang="en-US"/>
        </a:p>
      </c:txPr>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2A695-1EF0-514C-8D86-D3491230D39E}" type="datetimeFigureOut">
              <a:rPr lang="en-US" smtClean="0"/>
              <a:t>3/3/15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739F78-A517-F24D-BF4A-7A09EB6D7BBE}" type="slidenum">
              <a:rPr lang="en-US" smtClean="0"/>
              <a:t>‹#›</a:t>
            </a:fld>
            <a:endParaRPr lang="en-US"/>
          </a:p>
        </p:txBody>
      </p:sp>
    </p:spTree>
    <p:extLst>
      <p:ext uri="{BB962C8B-B14F-4D97-AF65-F5344CB8AC3E}">
        <p14:creationId xmlns:p14="http://schemas.microsoft.com/office/powerpoint/2010/main" val="24371794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 ‘m interested in whether people enjoy being alone with their thoughts in the absence of external stimulation. Today I want to talk about intentionality – does it make a difference if we choose to entertain ourselves with our thoughts or is it better somehow if it happens spontaneously?</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D739F78-A517-F24D-BF4A-7A09EB6D7BBE}" type="slidenum">
              <a:rPr lang="en-US" smtClean="0"/>
              <a:t>1</a:t>
            </a:fld>
            <a:endParaRPr lang="en-US"/>
          </a:p>
        </p:txBody>
      </p:sp>
    </p:spTree>
    <p:extLst>
      <p:ext uri="{BB962C8B-B14F-4D97-AF65-F5344CB8AC3E}">
        <p14:creationId xmlns:p14="http://schemas.microsoft.com/office/powerpoint/2010/main" val="1107826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We know from our past research that when we ask people to entertain themselves with their thoughts in an empty room, with no distractions, many people don’t enjoy it very much.  Most people report enjoying external activities much more and some people even go so far as to to give themselves an electric shock rather than just think. But of course, that’s when we asked people to think intentionally – people might enjoy thinking more when it happens spontaneously. So we decided to see if people enjoy intentional thinking in everyday life and if spontaneous reverie is more enjoyable.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D739F78-A517-F24D-BF4A-7A09EB6D7BBE}" type="slidenum">
              <a:rPr lang="en-US" smtClean="0"/>
              <a:t>2</a:t>
            </a:fld>
            <a:endParaRPr lang="en-US"/>
          </a:p>
        </p:txBody>
      </p:sp>
    </p:spTree>
    <p:extLst>
      <p:ext uri="{BB962C8B-B14F-4D97-AF65-F5344CB8AC3E}">
        <p14:creationId xmlns:p14="http://schemas.microsoft.com/office/powerpoint/2010/main" val="40531548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We followed 170 undergraduates for a week using experience sampling. We texted them four times a day for seven days, and each time we asked them to categorize their thoughts and then answer some questions, such as how much they were focused on the external world versus on their own thoughts, how much they wanted to be having those thoughts, and whether they intentionally decided to initiate those thoughts.</a:t>
            </a:r>
            <a:endParaRPr lang="en-US" sz="1600" dirty="0" smtClean="0">
              <a:latin typeface="Times New Roman" charset="0"/>
            </a:endParaRPr>
          </a:p>
          <a:p>
            <a:pPr>
              <a:spcBef>
                <a:spcPct val="10000"/>
              </a:spcBef>
            </a:pPr>
            <a:r>
              <a:rPr lang="en-US" sz="1600" b="1" dirty="0" smtClean="0">
                <a:latin typeface="Times New Roman" charset="0"/>
              </a:rPr>
              <a:t>Participants</a:t>
            </a:r>
          </a:p>
          <a:p>
            <a:pPr>
              <a:spcBef>
                <a:spcPct val="10000"/>
              </a:spcBef>
              <a:buFont typeface="Arial"/>
              <a:buChar char="•"/>
            </a:pPr>
            <a:r>
              <a:rPr lang="en-US" sz="1600" b="1" dirty="0" smtClean="0">
                <a:latin typeface="Times New Roman" charset="0"/>
              </a:rPr>
              <a:t>   </a:t>
            </a:r>
            <a:r>
              <a:rPr lang="en-US" sz="1600" dirty="0" smtClean="0">
                <a:latin typeface="Times New Roman" charset="0"/>
              </a:rPr>
              <a:t>171 undergraduates (119 female, 50 male, 2  declined to answer)</a:t>
            </a:r>
          </a:p>
          <a:p>
            <a:pPr>
              <a:spcBef>
                <a:spcPct val="10000"/>
              </a:spcBef>
              <a:buFont typeface="Arial"/>
              <a:buChar char="•"/>
            </a:pPr>
            <a:r>
              <a:rPr lang="en-US" sz="1600" dirty="0" smtClean="0">
                <a:latin typeface="Times New Roman" charset="0"/>
              </a:rPr>
              <a:t>    Ages 18-22(Mean age = 18.83, </a:t>
            </a:r>
            <a:r>
              <a:rPr lang="en-US" sz="1600" i="1" dirty="0" smtClean="0">
                <a:latin typeface="Times New Roman" charset="0"/>
              </a:rPr>
              <a:t>SD </a:t>
            </a:r>
            <a:r>
              <a:rPr lang="en-US" sz="1600" dirty="0" smtClean="0">
                <a:latin typeface="Times New Roman" charset="0"/>
              </a:rPr>
              <a:t>= 1.09)</a:t>
            </a:r>
          </a:p>
          <a:p>
            <a:pPr lvl="1">
              <a:spcBef>
                <a:spcPct val="10000"/>
              </a:spcBef>
              <a:spcAft>
                <a:spcPts val="600"/>
              </a:spcAft>
              <a:buFont typeface="Arial"/>
              <a:buChar char="•"/>
            </a:pPr>
            <a:endParaRPr lang="en-US" sz="1600" dirty="0" smtClean="0">
              <a:latin typeface="Times New Roman" charset="0"/>
            </a:endParaRPr>
          </a:p>
          <a:p>
            <a:endParaRPr lang="en-US" dirty="0"/>
          </a:p>
        </p:txBody>
      </p:sp>
      <p:sp>
        <p:nvSpPr>
          <p:cNvPr id="4" name="Slide Number Placeholder 3"/>
          <p:cNvSpPr>
            <a:spLocks noGrp="1"/>
          </p:cNvSpPr>
          <p:nvPr>
            <p:ph type="sldNum" sz="quarter" idx="10"/>
          </p:nvPr>
        </p:nvSpPr>
        <p:spPr/>
        <p:txBody>
          <a:bodyPr/>
          <a:lstStyle/>
          <a:p>
            <a:fld id="{7D739F78-A517-F24D-BF4A-7A09EB6D7BBE}" type="slidenum">
              <a:rPr lang="en-US" smtClean="0"/>
              <a:t>3</a:t>
            </a:fld>
            <a:endParaRPr lang="en-US"/>
          </a:p>
        </p:txBody>
      </p:sp>
    </p:spTree>
    <p:extLst>
      <p:ext uri="{BB962C8B-B14F-4D97-AF65-F5344CB8AC3E}">
        <p14:creationId xmlns:p14="http://schemas.microsoft.com/office/powerpoint/2010/main" val="2858739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We used people’s answers to come up with a lot of different thought categories. As others have found, external thought was very common.  there were lots of kinds of internal thought, but today I want to focus on just two:  intentional reverie ( when people are deliberately trying to pay attention to their internal thoughts and want to be having those thoughts) and spontaneous reverie,   wanted internal thought that occurs unintentionally . If if you look at  intentional reverie in orange, you can see that people reported INTENTIONALLY entertaining themselves with their thoughts 7.9% of the time.  In contrast, for spontaneous reverie in yellow shows  people reported SPONTAENOUSLY entertaining themselves with their thoughts a little less often, just 6.8% of the time. So people were entertaining themselves with their thoughts, both intentionally and spontaneously – but not terribly often. Did they enjoy it when they did?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D739F78-A517-F24D-BF4A-7A09EB6D7BBE}" type="slidenum">
              <a:rPr lang="en-US" smtClean="0"/>
              <a:t>4</a:t>
            </a:fld>
            <a:endParaRPr lang="en-US"/>
          </a:p>
        </p:txBody>
      </p:sp>
    </p:spTree>
    <p:extLst>
      <p:ext uri="{BB962C8B-B14F-4D97-AF65-F5344CB8AC3E}">
        <p14:creationId xmlns:p14="http://schemas.microsoft.com/office/powerpoint/2010/main" val="1828325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Participants rated thought valence on a 1 to 7 scale, with 1 being negative and 7 positive.  And of course, as expected, when we look at wanted </a:t>
            </a:r>
            <a:r>
              <a:rPr lang="en-US" sz="1200" kern="1200" dirty="0" err="1" smtClean="0">
                <a:solidFill>
                  <a:schemeClr val="tx1"/>
                </a:solidFill>
                <a:latin typeface="+mn-lt"/>
                <a:ea typeface="+mn-ea"/>
                <a:cs typeface="+mn-cs"/>
              </a:rPr>
              <a:t>vs</a:t>
            </a:r>
            <a:r>
              <a:rPr lang="en-US" sz="1200" kern="1200" dirty="0" smtClean="0">
                <a:solidFill>
                  <a:schemeClr val="tx1"/>
                </a:solidFill>
                <a:latin typeface="+mn-lt"/>
                <a:ea typeface="+mn-ea"/>
                <a:cs typeface="+mn-cs"/>
              </a:rPr>
              <a:t> unwanted thoughts, wanted thoughts are much more positive. But we want to compare intentional and spontaneous thoughts.  If we look at just wanted thoughts and compare those, we see two things.  First </a:t>
            </a:r>
            <a:r>
              <a:rPr lang="en-US" sz="1200" kern="1200" dirty="0" err="1" smtClean="0">
                <a:solidFill>
                  <a:schemeClr val="tx1"/>
                </a:solidFill>
                <a:latin typeface="+mn-lt"/>
                <a:ea typeface="+mn-ea"/>
                <a:cs typeface="+mn-cs"/>
              </a:rPr>
              <a:t>intendional</a:t>
            </a:r>
            <a:r>
              <a:rPr lang="en-US" sz="1200" kern="1200" dirty="0" smtClean="0">
                <a:solidFill>
                  <a:schemeClr val="tx1"/>
                </a:solidFill>
                <a:latin typeface="+mn-lt"/>
                <a:ea typeface="+mn-ea"/>
                <a:cs typeface="+mn-cs"/>
              </a:rPr>
              <a:t> wanted internal thought, </a:t>
            </a:r>
            <a:r>
              <a:rPr lang="en-US" sz="1200" b="1" kern="1200" dirty="0" smtClean="0">
                <a:solidFill>
                  <a:schemeClr val="tx1"/>
                </a:solidFill>
                <a:latin typeface="+mn-lt"/>
                <a:ea typeface="+mn-ea"/>
                <a:cs typeface="+mn-cs"/>
              </a:rPr>
              <a:t>or intentional reverie</a:t>
            </a:r>
            <a:r>
              <a:rPr lang="en-US" sz="1200" b="0" kern="1200" dirty="0" smtClean="0">
                <a:solidFill>
                  <a:schemeClr val="tx1"/>
                </a:solidFill>
                <a:latin typeface="+mn-lt"/>
                <a:ea typeface="+mn-ea"/>
                <a:cs typeface="+mn-cs"/>
              </a:rPr>
              <a:t>, was moderately positive in valence. And second, spontaneous wanted thought – or </a:t>
            </a:r>
            <a:r>
              <a:rPr lang="en-US" sz="1200" b="1" kern="1200" dirty="0" smtClean="0">
                <a:solidFill>
                  <a:schemeClr val="tx1"/>
                </a:solidFill>
                <a:latin typeface="+mn-lt"/>
                <a:ea typeface="+mn-ea"/>
                <a:cs typeface="+mn-cs"/>
              </a:rPr>
              <a:t>spontaneous reverie</a:t>
            </a:r>
            <a:r>
              <a:rPr lang="en-US" sz="1200" b="0" kern="1200" dirty="0" smtClean="0">
                <a:solidFill>
                  <a:schemeClr val="tx1"/>
                </a:solidFill>
                <a:latin typeface="+mn-lt"/>
                <a:ea typeface="+mn-ea"/>
                <a:cs typeface="+mn-cs"/>
              </a:rPr>
              <a:t> -  was even more positive. And if we look at mood, we see the same pattern. Intentional reverie was associated with mildly positive moods, but spontaneous reverie was even more positive .  We see the opposite pattern for unwanted thoughts, for both mood and valence</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D739F78-A517-F24D-BF4A-7A09EB6D7BBE}" type="slidenum">
              <a:rPr lang="en-US" smtClean="0"/>
              <a:t>5</a:t>
            </a:fld>
            <a:endParaRPr lang="en-US"/>
          </a:p>
        </p:txBody>
      </p:sp>
    </p:spTree>
    <p:extLst>
      <p:ext uri="{BB962C8B-B14F-4D97-AF65-F5344CB8AC3E}">
        <p14:creationId xmlns:p14="http://schemas.microsoft.com/office/powerpoint/2010/main" val="2326338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In summary people do enjoy entertain </a:t>
            </a:r>
            <a:r>
              <a:rPr lang="en-US" sz="1200" kern="1200" dirty="0" err="1" smtClean="0">
                <a:solidFill>
                  <a:schemeClr val="tx1"/>
                </a:solidFill>
                <a:latin typeface="+mn-lt"/>
                <a:ea typeface="+mn-ea"/>
                <a:cs typeface="+mn-cs"/>
              </a:rPr>
              <a:t>ing</a:t>
            </a:r>
            <a:r>
              <a:rPr lang="en-US" sz="1200" kern="1200" dirty="0" smtClean="0">
                <a:solidFill>
                  <a:schemeClr val="tx1"/>
                </a:solidFill>
                <a:latin typeface="+mn-lt"/>
                <a:ea typeface="+mn-ea"/>
                <a:cs typeface="+mn-cs"/>
              </a:rPr>
              <a:t> themselves with their thoughts, at least some of the time, but it’s not very frequent and not everyone’s reporting it. It’s also possible that spontaneous reverie simply be more pleasant than intentional reverie. Obviously, there are a lot of reasons why spontaneous reverie might be more enjoyable, and it would be really nice to manipulate people’s thoughts experimentally.  If spontaneous reverie really is more enjoyable, it could be because it’s easier – you don’t need to pick a topic or consciously initiate a train of thought. It just happens. One reason people in our earlier studies may not have enjoyed thinking very much is because we were asking them to do it on demand, which was just hard. That’s an idea we’re exploring right now. If it does turn out that spontaneous reverie is more enjoyable because it’s less cognitively taxing, that also suggests  that we could make intentional reverie more enjoyable by finding ways to make it less demanding, either by giving people practice or offering other mental aids or crutches that could help people  enjoy being alone with their thoughts  when they choose to do so.</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D739F78-A517-F24D-BF4A-7A09EB6D7BBE}" type="slidenum">
              <a:rPr lang="en-US" smtClean="0"/>
              <a:t>6</a:t>
            </a:fld>
            <a:endParaRPr lang="en-US"/>
          </a:p>
        </p:txBody>
      </p:sp>
    </p:spTree>
    <p:extLst>
      <p:ext uri="{BB962C8B-B14F-4D97-AF65-F5344CB8AC3E}">
        <p14:creationId xmlns:p14="http://schemas.microsoft.com/office/powerpoint/2010/main" val="4224381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7E0B83-DC2A-E149-A413-9B974AD701E9}" type="datetimeFigureOut">
              <a:rPr lang="en-US" smtClean="0"/>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E0B83-DC2A-E149-A413-9B974AD701E9}" type="datetimeFigureOut">
              <a:rPr lang="en-US" smtClean="0"/>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22199-DFD6-E949-B526-072906F387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E0B83-DC2A-E149-A413-9B974AD701E9}" type="datetimeFigureOut">
              <a:rPr lang="en-US" smtClean="0"/>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22199-DFD6-E949-B526-072906F387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7E0B83-DC2A-E149-A413-9B974AD701E9}" type="datetimeFigureOut">
              <a:rPr lang="en-US" smtClean="0"/>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22199-DFD6-E949-B526-072906F387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7E0B83-DC2A-E149-A413-9B974AD701E9}" type="datetimeFigureOut">
              <a:rPr lang="en-US" smtClean="0"/>
              <a:t>3/3/15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B22199-DFD6-E949-B526-072906F387D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7E0B83-DC2A-E149-A413-9B974AD701E9}" type="datetimeFigureOut">
              <a:rPr lang="en-US" smtClean="0"/>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B22199-DFD6-E949-B526-072906F387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7E0B83-DC2A-E149-A413-9B974AD701E9}" type="datetimeFigureOut">
              <a:rPr lang="en-US" smtClean="0"/>
              <a:t>3/3/15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B22199-DFD6-E949-B526-072906F387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7E0B83-DC2A-E149-A413-9B974AD701E9}" type="datetimeFigureOut">
              <a:rPr lang="en-US" smtClean="0"/>
              <a:t>3/3/15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B22199-DFD6-E949-B526-072906F387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E0B83-DC2A-E149-A413-9B974AD701E9}" type="datetimeFigureOut">
              <a:rPr lang="en-US" smtClean="0"/>
              <a:t>3/3/15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B22199-DFD6-E949-B526-072906F387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7E0B83-DC2A-E149-A413-9B974AD701E9}" type="datetimeFigureOut">
              <a:rPr lang="en-US" smtClean="0"/>
              <a:t>3/3/15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A7E0B83-DC2A-E149-A413-9B974AD701E9}" type="datetimeFigureOut">
              <a:rPr lang="en-US" smtClean="0"/>
              <a:t>3/3/15</a:t>
            </a:fld>
            <a:endParaRPr lang="en-US"/>
          </a:p>
        </p:txBody>
      </p:sp>
      <p:sp>
        <p:nvSpPr>
          <p:cNvPr id="9" name="Slide Number Placeholder 8"/>
          <p:cNvSpPr>
            <a:spLocks noGrp="1"/>
          </p:cNvSpPr>
          <p:nvPr>
            <p:ph type="sldNum" sz="quarter" idx="11"/>
          </p:nvPr>
        </p:nvSpPr>
        <p:spPr/>
        <p:txBody>
          <a:bodyPr/>
          <a:lstStyle/>
          <a:p>
            <a:fld id="{78B22199-DFD6-E949-B526-072906F387DD}"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8B22199-DFD6-E949-B526-072906F387D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A7E0B83-DC2A-E149-A413-9B974AD701E9}" type="datetimeFigureOut">
              <a:rPr lang="en-US" smtClean="0"/>
              <a:t>3/3/15</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Choosing Reverie: </a:t>
            </a:r>
            <a:r>
              <a:rPr lang="en-US" i="1" dirty="0" smtClean="0"/>
              <a:t/>
            </a:r>
            <a:br>
              <a:rPr lang="en-US" i="1" dirty="0" smtClean="0"/>
            </a:br>
            <a:r>
              <a:rPr lang="en-US" sz="5400" i="1" dirty="0" smtClean="0"/>
              <a:t>Do </a:t>
            </a:r>
            <a:r>
              <a:rPr lang="en-US" sz="5400" i="1" dirty="0"/>
              <a:t>People Like To Think? </a:t>
            </a:r>
            <a:endParaRPr lang="en-US" sz="5400" dirty="0"/>
          </a:p>
        </p:txBody>
      </p:sp>
      <p:sp>
        <p:nvSpPr>
          <p:cNvPr id="3" name="Subtitle 2"/>
          <p:cNvSpPr>
            <a:spLocks noGrp="1"/>
          </p:cNvSpPr>
          <p:nvPr>
            <p:ph type="subTitle" idx="1"/>
          </p:nvPr>
        </p:nvSpPr>
        <p:spPr/>
        <p:txBody>
          <a:bodyPr>
            <a:noAutofit/>
          </a:bodyPr>
          <a:lstStyle/>
          <a:p>
            <a:r>
              <a:rPr lang="en-US" sz="3200" dirty="0" smtClean="0"/>
              <a:t>Erin C. Westgate, Timothy D. Wilson</a:t>
            </a:r>
          </a:p>
          <a:p>
            <a:r>
              <a:rPr lang="en-US" sz="3200" dirty="0" smtClean="0"/>
              <a:t>University of Virginia</a:t>
            </a:r>
            <a:endParaRPr lang="en-US" sz="3200" dirty="0"/>
          </a:p>
        </p:txBody>
      </p:sp>
    </p:spTree>
    <p:extLst>
      <p:ext uri="{BB962C8B-B14F-4D97-AF65-F5344CB8AC3E}">
        <p14:creationId xmlns:p14="http://schemas.microsoft.com/office/powerpoint/2010/main" val="399241770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90007"/>
            <a:ext cx="7620000" cy="1143000"/>
          </a:xfrm>
        </p:spPr>
        <p:txBody>
          <a:bodyPr/>
          <a:lstStyle/>
          <a:p>
            <a:pPr algn="ctr"/>
            <a:r>
              <a:rPr lang="en-US" sz="4000" b="1" dirty="0" smtClean="0"/>
              <a:t>Is spontaneous reverie more enjoyable?</a:t>
            </a:r>
            <a:endParaRPr lang="en-US" sz="4000" b="1" dirty="0"/>
          </a:p>
        </p:txBody>
      </p:sp>
      <p:pic>
        <p:nvPicPr>
          <p:cNvPr id="4" name="Picture 3" descr="Screen Shot 2015-02-25 at 8.38.2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398" y="682746"/>
            <a:ext cx="7839491" cy="2621845"/>
          </a:xfrm>
          <a:prstGeom prst="rect">
            <a:avLst/>
          </a:prstGeom>
        </p:spPr>
      </p:pic>
    </p:spTree>
    <p:extLst>
      <p:ext uri="{BB962C8B-B14F-4D97-AF65-F5344CB8AC3E}">
        <p14:creationId xmlns:p14="http://schemas.microsoft.com/office/powerpoint/2010/main" val="492001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515948"/>
            <a:ext cx="4059781" cy="886397"/>
          </a:xfrm>
          <a:prstGeom prst="rect">
            <a:avLst/>
          </a:prstGeom>
          <a:noFill/>
        </p:spPr>
        <p:txBody>
          <a:bodyPr wrap="square" rtlCol="0">
            <a:spAutoFit/>
          </a:bodyPr>
          <a:lstStyle/>
          <a:p>
            <a:pPr>
              <a:spcBef>
                <a:spcPct val="10000"/>
              </a:spcBef>
            </a:pPr>
            <a:endParaRPr lang="en-US" sz="1600" b="1" dirty="0">
              <a:latin typeface="Times New Roman" charset="0"/>
            </a:endParaRPr>
          </a:p>
          <a:p>
            <a:pPr>
              <a:spcBef>
                <a:spcPct val="10000"/>
              </a:spcBef>
            </a:pPr>
            <a:endParaRPr lang="en-US" sz="1600" b="1" dirty="0" smtClean="0">
              <a:latin typeface="Times New Roman" charset="0"/>
            </a:endParaRPr>
          </a:p>
          <a:p>
            <a:endParaRPr lang="en-US" dirty="0"/>
          </a:p>
        </p:txBody>
      </p:sp>
      <p:pic>
        <p:nvPicPr>
          <p:cNvPr id="4" name="Picture 3" descr="IMG_676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9973" y="183490"/>
            <a:ext cx="3668637" cy="6511831"/>
          </a:xfrm>
          <a:prstGeom prst="rect">
            <a:avLst/>
          </a:prstGeom>
          <a:ln>
            <a:solidFill>
              <a:schemeClr val="bg1">
                <a:lumMod val="75000"/>
              </a:schemeClr>
            </a:solidFill>
          </a:ln>
        </p:spPr>
      </p:pic>
    </p:spTree>
    <p:extLst>
      <p:ext uri="{BB962C8B-B14F-4D97-AF65-F5344CB8AC3E}">
        <p14:creationId xmlns:p14="http://schemas.microsoft.com/office/powerpoint/2010/main" val="12262509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p:cNvGraphicFramePr>
          <p:nvPr>
            <p:extLst>
              <p:ext uri="{D42A27DB-BD31-4B8C-83A1-F6EECF244321}">
                <p14:modId xmlns:p14="http://schemas.microsoft.com/office/powerpoint/2010/main" val="3127447603"/>
              </p:ext>
            </p:extLst>
          </p:nvPr>
        </p:nvGraphicFramePr>
        <p:xfrm>
          <a:off x="-1865643" y="0"/>
          <a:ext cx="10237518" cy="744012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a:xfrm>
            <a:off x="-1674963" y="-202772"/>
            <a:ext cx="7620000" cy="1143000"/>
          </a:xfrm>
        </p:spPr>
        <p:txBody>
          <a:bodyPr/>
          <a:lstStyle/>
          <a:p>
            <a:pPr algn="ctr"/>
            <a:r>
              <a:rPr lang="en-US" b="1" dirty="0" smtClean="0"/>
              <a:t>Is it common?</a:t>
            </a:r>
            <a:endParaRPr lang="en-US" b="1" dirty="0"/>
          </a:p>
        </p:txBody>
      </p:sp>
    </p:spTree>
    <p:extLst>
      <p:ext uri="{BB962C8B-B14F-4D97-AF65-F5344CB8AC3E}">
        <p14:creationId xmlns:p14="http://schemas.microsoft.com/office/powerpoint/2010/main" val="1142057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1222858" y="3927528"/>
            <a:ext cx="6854342" cy="15680"/>
          </a:xfrm>
          <a:prstGeom prst="line">
            <a:avLst/>
          </a:prstGeom>
          <a:ln w="76200" cmpd="sng">
            <a:solidFill>
              <a:schemeClr val="accent3"/>
            </a:solidFill>
          </a:ln>
        </p:spPr>
        <p:style>
          <a:lnRef idx="2">
            <a:schemeClr val="accent3"/>
          </a:lnRef>
          <a:fillRef idx="0">
            <a:schemeClr val="accent3"/>
          </a:fillRef>
          <a:effectRef idx="1">
            <a:schemeClr val="accent3"/>
          </a:effectRef>
          <a:fontRef idx="minor">
            <a:schemeClr val="tx1"/>
          </a:fontRef>
        </p:style>
      </p:cxnSp>
      <p:graphicFrame>
        <p:nvGraphicFramePr>
          <p:cNvPr id="3" name="Chart 2"/>
          <p:cNvGraphicFramePr/>
          <p:nvPr>
            <p:extLst>
              <p:ext uri="{D42A27DB-BD31-4B8C-83A1-F6EECF244321}">
                <p14:modId xmlns:p14="http://schemas.microsoft.com/office/powerpoint/2010/main" val="3365737851"/>
              </p:ext>
            </p:extLst>
          </p:nvPr>
        </p:nvGraphicFramePr>
        <p:xfrm>
          <a:off x="0" y="1276528"/>
          <a:ext cx="8334923" cy="542524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57200" y="133528"/>
            <a:ext cx="7620000" cy="1143000"/>
          </a:xfrm>
        </p:spPr>
        <p:txBody>
          <a:bodyPr/>
          <a:lstStyle/>
          <a:p>
            <a:pPr algn="ctr"/>
            <a:r>
              <a:rPr lang="en-US" b="1" dirty="0" smtClean="0"/>
              <a:t>Is it pleasant?</a:t>
            </a:r>
            <a:endParaRPr lang="en-US" b="1" dirty="0"/>
          </a:p>
        </p:txBody>
      </p:sp>
      <p:sp>
        <p:nvSpPr>
          <p:cNvPr id="4" name="TextBox 3"/>
          <p:cNvSpPr txBox="1"/>
          <p:nvPr/>
        </p:nvSpPr>
        <p:spPr>
          <a:xfrm>
            <a:off x="1081754" y="3590699"/>
            <a:ext cx="2398683" cy="923330"/>
          </a:xfrm>
          <a:prstGeom prst="rect">
            <a:avLst/>
          </a:prstGeom>
          <a:noFill/>
        </p:spPr>
        <p:txBody>
          <a:bodyPr wrap="square" rtlCol="0">
            <a:spAutoFit/>
          </a:bodyPr>
          <a:lstStyle/>
          <a:p>
            <a:pPr algn="ctr"/>
            <a:r>
              <a:rPr lang="en-US" b="1" dirty="0" smtClean="0"/>
              <a:t>Intentional </a:t>
            </a:r>
          </a:p>
          <a:p>
            <a:pPr algn="ctr"/>
            <a:r>
              <a:rPr lang="en-US" b="1" dirty="0" smtClean="0"/>
              <a:t>Reverie </a:t>
            </a:r>
          </a:p>
          <a:p>
            <a:pPr algn="ctr"/>
            <a:r>
              <a:rPr lang="en-US" b="1" dirty="0" smtClean="0"/>
              <a:t>(7.9%)</a:t>
            </a:r>
            <a:endParaRPr lang="en-US" b="1" dirty="0"/>
          </a:p>
        </p:txBody>
      </p:sp>
      <p:sp>
        <p:nvSpPr>
          <p:cNvPr id="6" name="TextBox 5"/>
          <p:cNvSpPr txBox="1"/>
          <p:nvPr/>
        </p:nvSpPr>
        <p:spPr>
          <a:xfrm>
            <a:off x="2324364" y="3581900"/>
            <a:ext cx="2398683" cy="923330"/>
          </a:xfrm>
          <a:prstGeom prst="rect">
            <a:avLst/>
          </a:prstGeom>
          <a:noFill/>
        </p:spPr>
        <p:txBody>
          <a:bodyPr wrap="square" rtlCol="0">
            <a:spAutoFit/>
          </a:bodyPr>
          <a:lstStyle/>
          <a:p>
            <a:pPr algn="ctr"/>
            <a:r>
              <a:rPr lang="en-US" b="1" dirty="0" smtClean="0"/>
              <a:t>Spontaneous</a:t>
            </a:r>
          </a:p>
          <a:p>
            <a:pPr algn="ctr"/>
            <a:r>
              <a:rPr lang="en-US" b="1" dirty="0" smtClean="0"/>
              <a:t>Reverie </a:t>
            </a:r>
          </a:p>
          <a:p>
            <a:pPr algn="ctr"/>
            <a:r>
              <a:rPr lang="en-US" b="1" dirty="0" smtClean="0"/>
              <a:t>(6.8%)</a:t>
            </a:r>
            <a:endParaRPr lang="en-US" b="1" dirty="0"/>
          </a:p>
        </p:txBody>
      </p:sp>
    </p:spTree>
    <p:extLst>
      <p:ext uri="{BB962C8B-B14F-4D97-AF65-F5344CB8AC3E}">
        <p14:creationId xmlns:p14="http://schemas.microsoft.com/office/powerpoint/2010/main" val="292670465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3"/>
          </p:nvPr>
        </p:nvSpPr>
        <p:spPr>
          <a:xfrm>
            <a:off x="2020916" y="1207431"/>
            <a:ext cx="3657600" cy="639762"/>
          </a:xfrm>
        </p:spPr>
        <p:txBody>
          <a:bodyPr/>
          <a:lstStyle/>
          <a:p>
            <a:r>
              <a:rPr lang="en-US" sz="4400" dirty="0" smtClean="0"/>
              <a:t>Questions</a:t>
            </a:r>
            <a:endParaRPr lang="en-US" sz="4400" dirty="0"/>
          </a:p>
        </p:txBody>
      </p:sp>
      <p:sp>
        <p:nvSpPr>
          <p:cNvPr id="7" name="Content Placeholder 6"/>
          <p:cNvSpPr>
            <a:spLocks noGrp="1"/>
          </p:cNvSpPr>
          <p:nvPr>
            <p:ph sz="quarter" idx="4"/>
          </p:nvPr>
        </p:nvSpPr>
        <p:spPr>
          <a:xfrm>
            <a:off x="1363957" y="2185923"/>
            <a:ext cx="5440151" cy="3951288"/>
          </a:xfrm>
        </p:spPr>
        <p:txBody>
          <a:bodyPr>
            <a:normAutofit/>
          </a:bodyPr>
          <a:lstStyle/>
          <a:p>
            <a:r>
              <a:rPr lang="en-US" sz="2800" dirty="0" smtClean="0"/>
              <a:t>Can we test this experimentally?</a:t>
            </a:r>
          </a:p>
          <a:p>
            <a:r>
              <a:rPr lang="en-US" sz="2800" dirty="0" smtClean="0"/>
              <a:t>Is spontaneous reverie easier because it’s less cognitively demanding?</a:t>
            </a:r>
          </a:p>
          <a:p>
            <a:r>
              <a:rPr lang="en-US" sz="2800" dirty="0" smtClean="0"/>
              <a:t>Can we make intentional reverie more enjoyable by making it less demanding?</a:t>
            </a:r>
            <a:endParaRPr lang="en-US" sz="2800" dirty="0"/>
          </a:p>
        </p:txBody>
      </p:sp>
    </p:spTree>
    <p:extLst>
      <p:ext uri="{BB962C8B-B14F-4D97-AF65-F5344CB8AC3E}">
        <p14:creationId xmlns:p14="http://schemas.microsoft.com/office/powerpoint/2010/main" val="2757969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SOHO.thmx</Template>
  <TotalTime>1511</TotalTime>
  <Words>400</Words>
  <Application>Microsoft Macintosh PowerPoint</Application>
  <PresentationFormat>On-screen Show (4:3)</PresentationFormat>
  <Paragraphs>38</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Adjacency</vt:lpstr>
      <vt:lpstr>Choosing Reverie:  Do People Like To Think? </vt:lpstr>
      <vt:lpstr>Is spontaneous reverie more enjoyable?</vt:lpstr>
      <vt:lpstr>PowerPoint Presentation</vt:lpstr>
      <vt:lpstr>Is it common?</vt:lpstr>
      <vt:lpstr>Is it pleasant?</vt:lpstr>
      <vt:lpstr>PowerPoint Presentation</vt:lpstr>
    </vt:vector>
  </TitlesOfParts>
  <Company>Reed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Choosing Reverie:  Do People Like To Think? </dc:title>
  <dc:creator>Erin Westgate</dc:creator>
  <cp:lastModifiedBy>Erin Westgate</cp:lastModifiedBy>
  <cp:revision>26</cp:revision>
  <dcterms:created xsi:type="dcterms:W3CDTF">2015-02-12T21:23:26Z</dcterms:created>
  <dcterms:modified xsi:type="dcterms:W3CDTF">2015-03-03T20:52:38Z</dcterms:modified>
</cp:coreProperties>
</file>