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png" ContentType="image/png"/>
  <Default Extension="rels" ContentType="application/vnd.openxmlformats-package.relationships+xml"/>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ppt/charts/chart2.xml" ContentType="application/vnd.openxmlformats-officedocument.drawingml.chart+xml"/>
  <Override PartName="/ppt/slideLayouts/slideLayout2.xml" ContentType="application/vnd.openxmlformats-officedocument.presentationml.slideLayout+xml"/>
  <Override PartName="/ppt/slides/slide1.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docProps/custom.xml" ContentType="application/vnd.openxmlformats-officedocument.custom-properties+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51206400" cy="32004000"/>
  <p:notesSz cx="7023100" cy="9309100"/>
  <p:defaultTextStyle>
    <a:defPPr>
      <a:defRPr lang="en-US"/>
    </a:defPPr>
    <a:lvl1pPr algn="l" rtl="0" fontAlgn="base">
      <a:spcBef>
        <a:spcPct val="0"/>
      </a:spcBef>
      <a:spcAft>
        <a:spcPct val="0"/>
      </a:spcAft>
      <a:defRPr sz="3200" kern="1200">
        <a:solidFill>
          <a:schemeClr val="tx1"/>
        </a:solidFill>
        <a:latin typeface="Helvetica" charset="0"/>
        <a:ea typeface="MS PGothic" pitchFamily="34" charset="-128"/>
        <a:cs typeface="+mn-cs"/>
      </a:defRPr>
    </a:lvl1pPr>
    <a:lvl2pPr marL="457200" algn="l" rtl="0" fontAlgn="base">
      <a:spcBef>
        <a:spcPct val="0"/>
      </a:spcBef>
      <a:spcAft>
        <a:spcPct val="0"/>
      </a:spcAft>
      <a:defRPr sz="3200" kern="1200">
        <a:solidFill>
          <a:schemeClr val="tx1"/>
        </a:solidFill>
        <a:latin typeface="Helvetica" charset="0"/>
        <a:ea typeface="MS PGothic" pitchFamily="34" charset="-128"/>
        <a:cs typeface="+mn-cs"/>
      </a:defRPr>
    </a:lvl2pPr>
    <a:lvl3pPr marL="914400" algn="l" rtl="0" fontAlgn="base">
      <a:spcBef>
        <a:spcPct val="0"/>
      </a:spcBef>
      <a:spcAft>
        <a:spcPct val="0"/>
      </a:spcAft>
      <a:defRPr sz="3200" kern="1200">
        <a:solidFill>
          <a:schemeClr val="tx1"/>
        </a:solidFill>
        <a:latin typeface="Helvetica" charset="0"/>
        <a:ea typeface="MS PGothic" pitchFamily="34" charset="-128"/>
        <a:cs typeface="+mn-cs"/>
      </a:defRPr>
    </a:lvl3pPr>
    <a:lvl4pPr marL="1371600" algn="l" rtl="0" fontAlgn="base">
      <a:spcBef>
        <a:spcPct val="0"/>
      </a:spcBef>
      <a:spcAft>
        <a:spcPct val="0"/>
      </a:spcAft>
      <a:defRPr sz="3200" kern="1200">
        <a:solidFill>
          <a:schemeClr val="tx1"/>
        </a:solidFill>
        <a:latin typeface="Helvetica" charset="0"/>
        <a:ea typeface="MS PGothic" pitchFamily="34" charset="-128"/>
        <a:cs typeface="+mn-cs"/>
      </a:defRPr>
    </a:lvl4pPr>
    <a:lvl5pPr marL="1828800" algn="l" rtl="0" fontAlgn="base">
      <a:spcBef>
        <a:spcPct val="0"/>
      </a:spcBef>
      <a:spcAft>
        <a:spcPct val="0"/>
      </a:spcAft>
      <a:defRPr sz="3200" kern="1200">
        <a:solidFill>
          <a:schemeClr val="tx1"/>
        </a:solidFill>
        <a:latin typeface="Helvetica" charset="0"/>
        <a:ea typeface="MS PGothic" pitchFamily="34" charset="-128"/>
        <a:cs typeface="+mn-cs"/>
      </a:defRPr>
    </a:lvl5pPr>
    <a:lvl6pPr marL="2286000" algn="l" defTabSz="914400" rtl="0" eaLnBrk="1" latinLnBrk="0" hangingPunct="1">
      <a:defRPr sz="3200" kern="1200">
        <a:solidFill>
          <a:schemeClr val="tx1"/>
        </a:solidFill>
        <a:latin typeface="Helvetica" charset="0"/>
        <a:ea typeface="MS PGothic" pitchFamily="34" charset="-128"/>
        <a:cs typeface="+mn-cs"/>
      </a:defRPr>
    </a:lvl6pPr>
    <a:lvl7pPr marL="2743200" algn="l" defTabSz="914400" rtl="0" eaLnBrk="1" latinLnBrk="0" hangingPunct="1">
      <a:defRPr sz="3200" kern="1200">
        <a:solidFill>
          <a:schemeClr val="tx1"/>
        </a:solidFill>
        <a:latin typeface="Helvetica" charset="0"/>
        <a:ea typeface="MS PGothic" pitchFamily="34" charset="-128"/>
        <a:cs typeface="+mn-cs"/>
      </a:defRPr>
    </a:lvl7pPr>
    <a:lvl8pPr marL="3200400" algn="l" defTabSz="914400" rtl="0" eaLnBrk="1" latinLnBrk="0" hangingPunct="1">
      <a:defRPr sz="3200" kern="1200">
        <a:solidFill>
          <a:schemeClr val="tx1"/>
        </a:solidFill>
        <a:latin typeface="Helvetica" charset="0"/>
        <a:ea typeface="MS PGothic" pitchFamily="34" charset="-128"/>
        <a:cs typeface="+mn-cs"/>
      </a:defRPr>
    </a:lvl8pPr>
    <a:lvl9pPr marL="3657600" algn="l" defTabSz="914400" rtl="0" eaLnBrk="1" latinLnBrk="0" hangingPunct="1">
      <a:defRPr sz="3200" kern="1200">
        <a:solidFill>
          <a:schemeClr val="tx1"/>
        </a:solidFill>
        <a:latin typeface="Helvetica"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kristen" initials="k" lastIdx="23" clrIdx="0"/>
  <p:cmAuthor id="1" name="Erin Westgate" initials="EW" lastIdx="0"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38202"/>
    <a:srgbClr val="5A4B00"/>
    <a:srgbClr val="EEBB66"/>
    <a:srgbClr val="EEFFFF"/>
    <a:srgbClr val="FFFFEE"/>
    <a:srgbClr val="999900"/>
    <a:srgbClr val="FF8800"/>
    <a:srgbClr val="FF88FF"/>
    <a:srgbClr val="665500"/>
    <a:srgbClr val="FAFAFA"/>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94660"/>
  </p:normalViewPr>
  <p:slideViewPr>
    <p:cSldViewPr snapToGrid="0">
      <p:cViewPr varScale="1">
        <p:scale>
          <a:sx n="21" d="100"/>
          <a:sy n="21" d="100"/>
        </p:scale>
        <p:origin x="-200" y="-352"/>
      </p:cViewPr>
      <p:guideLst>
        <p:guide orient="horz" pos="697"/>
        <p:guide orient="horz" pos="19087"/>
        <p:guide orient="horz" pos="3625"/>
        <p:guide orient="horz" pos="2070"/>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rinwestgate:Dropbox:Psychology:Psychology%20Projects%20-%20Chapters,%20Posters,%20etc:Turkey%20HSCS%202012: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erinwestgate:Dropbox:Psychology:Psychology%20Projects%20-%20Chapters,%20Posters,%20etc:Turkey%20HSCS%202012: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3600">
                <a:solidFill>
                  <a:schemeClr val="accent3">
                    <a:lumMod val="50000"/>
                  </a:schemeClr>
                </a:solidFill>
              </a:defRPr>
            </a:pPr>
            <a:r>
              <a:rPr lang="en-US" sz="3600">
                <a:solidFill>
                  <a:srgbClr val="647B32"/>
                </a:solidFill>
              </a:rPr>
              <a:t>Performance: Recall and Comprehension</a:t>
            </a:r>
          </a:p>
        </c:rich>
      </c:tx>
      <c:layout/>
    </c:title>
    <c:plotArea>
      <c:layout>
        <c:manualLayout>
          <c:layoutTarget val="inner"/>
          <c:xMode val="edge"/>
          <c:yMode val="edge"/>
          <c:x val="0.110295802868391"/>
          <c:y val="0.133367235345582"/>
          <c:w val="0.85028009787328"/>
          <c:h val="0.715279418197725"/>
        </c:manualLayout>
      </c:layout>
      <c:barChart>
        <c:barDir val="col"/>
        <c:grouping val="clustered"/>
        <c:ser>
          <c:idx val="0"/>
          <c:order val="0"/>
          <c:tx>
            <c:strRef>
              <c:f>Sheet1!$H$1</c:f>
              <c:strCache>
                <c:ptCount val="1"/>
                <c:pt idx="0">
                  <c:v>Performance (Immediate)</c:v>
                </c:pt>
              </c:strCache>
            </c:strRef>
          </c:tx>
          <c:spPr>
            <a:gradFill flip="none" rotWithShape="1">
              <a:gsLst>
                <a:gs pos="37000">
                  <a:srgbClr val="DA6403"/>
                </a:gs>
                <a:gs pos="100000">
                  <a:srgbClr val="F79646">
                    <a:lumMod val="60000"/>
                    <a:lumOff val="40000"/>
                  </a:srgbClr>
                </a:gs>
              </a:gsLst>
              <a:path path="circle">
                <a:fillToRect l="100000" t="100000"/>
              </a:path>
              <a:tileRect r="-100000" b="-100000"/>
            </a:gradFill>
          </c:spPr>
          <c:errBars>
            <c:errBarType val="both"/>
            <c:errValType val="cust"/>
            <c:noEndCap val="1"/>
            <c:plus>
              <c:numLit>
                <c:formatCode>General</c:formatCode>
                <c:ptCount val="3"/>
                <c:pt idx="0">
                  <c:v>0.04767</c:v>
                </c:pt>
                <c:pt idx="1">
                  <c:v>0.03362</c:v>
                </c:pt>
                <c:pt idx="2">
                  <c:v>0.02915</c:v>
                </c:pt>
              </c:numLit>
            </c:plus>
            <c:minus>
              <c:numLit>
                <c:formatCode>General</c:formatCode>
                <c:ptCount val="3"/>
                <c:pt idx="0">
                  <c:v>0.04767</c:v>
                </c:pt>
                <c:pt idx="1">
                  <c:v>0.03362</c:v>
                </c:pt>
                <c:pt idx="2">
                  <c:v>0.02915</c:v>
                </c:pt>
              </c:numLit>
            </c:minus>
          </c:errBars>
          <c:cat>
            <c:strRef>
              <c:f>Sheet1!$G$2:$G$4</c:f>
              <c:strCache>
                <c:ptCount val="3"/>
                <c:pt idx="0">
                  <c:v>No Humor</c:v>
                </c:pt>
                <c:pt idx="1">
                  <c:v>Non-conceptual Humor</c:v>
                </c:pt>
                <c:pt idx="2">
                  <c:v>Conceptual Humor</c:v>
                </c:pt>
              </c:strCache>
            </c:strRef>
          </c:cat>
          <c:val>
            <c:numRef>
              <c:f>Sheet1!$H$2:$H$4</c:f>
              <c:numCache>
                <c:formatCode>General</c:formatCode>
                <c:ptCount val="3"/>
                <c:pt idx="0">
                  <c:v>70.0</c:v>
                </c:pt>
                <c:pt idx="1">
                  <c:v>75.83</c:v>
                </c:pt>
                <c:pt idx="2">
                  <c:v>76.66999999999998</c:v>
                </c:pt>
              </c:numCache>
            </c:numRef>
          </c:val>
        </c:ser>
        <c:ser>
          <c:idx val="1"/>
          <c:order val="1"/>
          <c:tx>
            <c:strRef>
              <c:f>Sheet1!$I$1</c:f>
              <c:strCache>
                <c:ptCount val="1"/>
                <c:pt idx="0">
                  <c:v>Performance (2 Weeks Later)</c:v>
                </c:pt>
              </c:strCache>
            </c:strRef>
          </c:tx>
          <c:spPr>
            <a:gradFill flip="none" rotWithShape="1">
              <a:gsLst>
                <a:gs pos="36000">
                  <a:srgbClr val="688133"/>
                </a:gs>
                <a:gs pos="100000">
                  <a:srgbClr val="9BBB59">
                    <a:lumMod val="60000"/>
                    <a:lumOff val="40000"/>
                  </a:srgbClr>
                </a:gs>
              </a:gsLst>
              <a:path path="circle">
                <a:fillToRect l="100000" t="100000"/>
              </a:path>
              <a:tileRect r="-100000" b="-100000"/>
            </a:gradFill>
          </c:spPr>
          <c:errBars>
            <c:errBarType val="minus"/>
            <c:errValType val="fixedVal"/>
            <c:noEndCap val="1"/>
            <c:val val="0.0"/>
          </c:errBars>
          <c:cat>
            <c:strRef>
              <c:f>Sheet1!$G$2:$G$4</c:f>
              <c:strCache>
                <c:ptCount val="3"/>
                <c:pt idx="0">
                  <c:v>No Humor</c:v>
                </c:pt>
                <c:pt idx="1">
                  <c:v>Non-conceptual Humor</c:v>
                </c:pt>
                <c:pt idx="2">
                  <c:v>Conceptual Humor</c:v>
                </c:pt>
              </c:strCache>
            </c:strRef>
          </c:cat>
          <c:val>
            <c:numRef>
              <c:f>Sheet1!$I$2:$I$4</c:f>
              <c:numCache>
                <c:formatCode>General</c:formatCode>
                <c:ptCount val="3"/>
                <c:pt idx="0">
                  <c:v>40.0</c:v>
                </c:pt>
                <c:pt idx="1">
                  <c:v>54.0</c:v>
                </c:pt>
                <c:pt idx="2">
                  <c:v>60.0</c:v>
                </c:pt>
              </c:numCache>
            </c:numRef>
          </c:val>
        </c:ser>
        <c:axId val="556564264"/>
        <c:axId val="571293288"/>
      </c:barChart>
      <c:catAx>
        <c:axId val="556564264"/>
        <c:scaling>
          <c:orientation val="minMax"/>
        </c:scaling>
        <c:axPos val="b"/>
        <c:tickLblPos val="nextTo"/>
        <c:txPr>
          <a:bodyPr/>
          <a:lstStyle/>
          <a:p>
            <a:pPr>
              <a:defRPr sz="2400"/>
            </a:pPr>
            <a:endParaRPr lang="en-US"/>
          </a:p>
        </c:txPr>
        <c:crossAx val="571293288"/>
        <c:crosses val="autoZero"/>
        <c:auto val="1"/>
        <c:lblAlgn val="ctr"/>
        <c:lblOffset val="100"/>
      </c:catAx>
      <c:valAx>
        <c:axId val="571293288"/>
        <c:scaling>
          <c:orientation val="minMax"/>
          <c:min val="35.0"/>
        </c:scaling>
        <c:axPos val="l"/>
        <c:majorGridlines/>
        <c:title>
          <c:tx>
            <c:rich>
              <a:bodyPr/>
              <a:lstStyle/>
              <a:p>
                <a:pPr>
                  <a:defRPr sz="2400"/>
                </a:pPr>
                <a:r>
                  <a:rPr lang="en-US" sz="2400"/>
                  <a:t>Percent (%) Answers Correct</a:t>
                </a:r>
              </a:p>
            </c:rich>
          </c:tx>
          <c:layout/>
        </c:title>
        <c:numFmt formatCode="General" sourceLinked="1"/>
        <c:majorTickMark val="in"/>
        <c:minorTickMark val="in"/>
        <c:tickLblPos val="nextTo"/>
        <c:txPr>
          <a:bodyPr/>
          <a:lstStyle/>
          <a:p>
            <a:pPr>
              <a:defRPr sz="1800"/>
            </a:pPr>
            <a:endParaRPr lang="en-US"/>
          </a:p>
        </c:txPr>
        <c:crossAx val="556564264"/>
        <c:crosses val="autoZero"/>
        <c:crossBetween val="between"/>
      </c:valAx>
    </c:plotArea>
    <c:legend>
      <c:legendPos val="r"/>
      <c:layout>
        <c:manualLayout>
          <c:xMode val="edge"/>
          <c:yMode val="edge"/>
          <c:x val="0.110663404224005"/>
          <c:y val="0.140058326042578"/>
          <c:w val="0.323113639708588"/>
          <c:h val="0.137688496255041"/>
        </c:manualLayout>
      </c:layout>
      <c:txPr>
        <a:bodyPr/>
        <a:lstStyle/>
        <a:p>
          <a:pPr>
            <a:defRPr sz="1800"/>
          </a:pPr>
          <a:endParaRPr lang="en-US"/>
        </a:p>
      </c:txPr>
    </c:legend>
    <c:plotVisOnly val="1"/>
  </c:chart>
  <c:spPr>
    <a:solidFill>
      <a:srgbClr val="FFFFEE"/>
    </a:solidFill>
    <a:ln>
      <a:solidFill>
        <a:srgbClr val="999900"/>
      </a:solidFill>
    </a:ln>
    <a:effectLst>
      <a:outerShdw blurRad="50800" dist="38100" dir="2700000" algn="tl" rotWithShape="0">
        <a:srgbClr val="999900">
          <a:alpha val="43000"/>
        </a:srgbClr>
      </a:outerShdw>
    </a:effectLst>
    <a:scene3d>
      <a:camera prst="orthographicFront"/>
      <a:lightRig rig="threePt" dir="t"/>
    </a:scene3d>
    <a:sp3d>
      <a:bevelT w="127000" h="127000"/>
    </a:sp3d>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3600">
                <a:solidFill>
                  <a:srgbClr val="647B32"/>
                </a:solidFill>
              </a:defRPr>
            </a:pPr>
            <a:r>
              <a:rPr lang="en-US" sz="3600">
                <a:solidFill>
                  <a:srgbClr val="647B32"/>
                </a:solidFill>
              </a:rPr>
              <a:t>Interest in Geology Post-Lecture</a:t>
            </a:r>
          </a:p>
        </c:rich>
      </c:tx>
      <c:layout/>
      <c:spPr>
        <a:noFill/>
      </c:spPr>
    </c:title>
    <c:plotArea>
      <c:layout>
        <c:manualLayout>
          <c:layoutTarget val="inner"/>
          <c:xMode val="edge"/>
          <c:yMode val="edge"/>
          <c:x val="0.0982488269359875"/>
          <c:y val="0.130625299113415"/>
          <c:w val="0.85193804427328"/>
          <c:h val="0.727091156170017"/>
        </c:manualLayout>
      </c:layout>
      <c:barChart>
        <c:barDir val="col"/>
        <c:grouping val="clustered"/>
        <c:ser>
          <c:idx val="0"/>
          <c:order val="0"/>
          <c:tx>
            <c:strRef>
              <c:f>Sheet1!$B$1</c:f>
              <c:strCache>
                <c:ptCount val="1"/>
                <c:pt idx="0">
                  <c:v>Interest (Immediate)</c:v>
                </c:pt>
              </c:strCache>
            </c:strRef>
          </c:tx>
          <c:spPr>
            <a:gradFill flip="none" rotWithShape="1">
              <a:gsLst>
                <a:gs pos="0">
                  <a:srgbClr val="D06209"/>
                </a:gs>
                <a:gs pos="100000">
                  <a:srgbClr val="F79646">
                    <a:lumMod val="60000"/>
                    <a:lumOff val="40000"/>
                  </a:srgbClr>
                </a:gs>
              </a:gsLst>
              <a:path path="circle">
                <a:fillToRect l="100000" t="100000"/>
              </a:path>
              <a:tileRect r="-100000" b="-100000"/>
            </a:gradFill>
          </c:spPr>
          <c:errBars>
            <c:errBarType val="both"/>
            <c:errValType val="cust"/>
            <c:plus>
              <c:numLit>
                <c:formatCode>General</c:formatCode>
                <c:ptCount val="3"/>
                <c:pt idx="0">
                  <c:v>0.46956</c:v>
                </c:pt>
                <c:pt idx="1">
                  <c:v>0.30843</c:v>
                </c:pt>
                <c:pt idx="2">
                  <c:v>0.35022</c:v>
                </c:pt>
              </c:numLit>
            </c:plus>
            <c:minus>
              <c:numLit>
                <c:formatCode>General</c:formatCode>
                <c:ptCount val="3"/>
                <c:pt idx="0">
                  <c:v>0.46956</c:v>
                </c:pt>
                <c:pt idx="1">
                  <c:v>0.30843</c:v>
                </c:pt>
                <c:pt idx="2">
                  <c:v>0.35022</c:v>
                </c:pt>
              </c:numLit>
            </c:minus>
            <c:spPr>
              <a:ln>
                <a:solidFill>
                  <a:schemeClr val="accent3">
                    <a:lumMod val="50000"/>
                  </a:schemeClr>
                </a:solidFill>
              </a:ln>
            </c:spPr>
          </c:errBars>
          <c:cat>
            <c:strRef>
              <c:f>Sheet1!$A$2:$A$4</c:f>
              <c:strCache>
                <c:ptCount val="3"/>
                <c:pt idx="0">
                  <c:v>No Humor</c:v>
                </c:pt>
                <c:pt idx="1">
                  <c:v>Non-conceptual Humor</c:v>
                </c:pt>
                <c:pt idx="2">
                  <c:v>Conceptual Humor</c:v>
                </c:pt>
              </c:strCache>
            </c:strRef>
          </c:cat>
          <c:val>
            <c:numRef>
              <c:f>Sheet1!$B$2:$B$4</c:f>
              <c:numCache>
                <c:formatCode>General</c:formatCode>
                <c:ptCount val="3"/>
                <c:pt idx="0">
                  <c:v>3.0417</c:v>
                </c:pt>
                <c:pt idx="1">
                  <c:v>3.1458</c:v>
                </c:pt>
                <c:pt idx="2">
                  <c:v>4.375</c:v>
                </c:pt>
              </c:numCache>
            </c:numRef>
          </c:val>
        </c:ser>
        <c:ser>
          <c:idx val="1"/>
          <c:order val="1"/>
          <c:tx>
            <c:strRef>
              <c:f>Sheet1!$C$1</c:f>
              <c:strCache>
                <c:ptCount val="1"/>
                <c:pt idx="0">
                  <c:v>Interest (2 Weeks Later)</c:v>
                </c:pt>
              </c:strCache>
            </c:strRef>
          </c:tx>
          <c:spPr>
            <a:gradFill flip="none" rotWithShape="1">
              <a:gsLst>
                <a:gs pos="0">
                  <a:srgbClr val="647B32"/>
                </a:gs>
                <a:gs pos="100000">
                  <a:srgbClr val="9BBB59">
                    <a:lumMod val="60000"/>
                    <a:lumOff val="40000"/>
                  </a:srgbClr>
                </a:gs>
              </a:gsLst>
              <a:path path="circle">
                <a:fillToRect l="100000" t="100000"/>
              </a:path>
              <a:tileRect r="-100000" b="-100000"/>
            </a:gradFill>
            <a:effectLst>
              <a:outerShdw blurRad="40005" dist="22987" dir="5400000" algn="tl" rotWithShape="0">
                <a:srgbClr val="000000">
                  <a:alpha val="35000"/>
                </a:srgbClr>
              </a:outerShdw>
            </a:effectLst>
          </c:spPr>
          <c:errBars>
            <c:errBarType val="both"/>
            <c:errValType val="cust"/>
            <c:plus>
              <c:numLit>
                <c:formatCode>General</c:formatCode>
                <c:ptCount val="3"/>
                <c:pt idx="0">
                  <c:v>0.54972</c:v>
                </c:pt>
                <c:pt idx="1">
                  <c:v>0.41589</c:v>
                </c:pt>
                <c:pt idx="2">
                  <c:v>0.30321</c:v>
                </c:pt>
              </c:numLit>
            </c:plus>
            <c:minus>
              <c:numLit>
                <c:formatCode>General</c:formatCode>
                <c:ptCount val="3"/>
                <c:pt idx="0">
                  <c:v>0.54972</c:v>
                </c:pt>
                <c:pt idx="1">
                  <c:v>0.41589</c:v>
                </c:pt>
                <c:pt idx="2">
                  <c:v>0.30321</c:v>
                </c:pt>
              </c:numLit>
            </c:minus>
            <c:spPr>
              <a:ln>
                <a:solidFill>
                  <a:schemeClr val="accent3">
                    <a:lumMod val="50000"/>
                  </a:schemeClr>
                </a:solidFill>
              </a:ln>
            </c:spPr>
          </c:errBars>
          <c:cat>
            <c:strRef>
              <c:f>Sheet1!$A$2:$A$4</c:f>
              <c:strCache>
                <c:ptCount val="3"/>
                <c:pt idx="0">
                  <c:v>No Humor</c:v>
                </c:pt>
                <c:pt idx="1">
                  <c:v>Non-conceptual Humor</c:v>
                </c:pt>
                <c:pt idx="2">
                  <c:v>Conceptual Humor</c:v>
                </c:pt>
              </c:strCache>
            </c:strRef>
          </c:cat>
          <c:val>
            <c:numRef>
              <c:f>Sheet1!$C$2:$C$4</c:f>
              <c:numCache>
                <c:formatCode>General</c:formatCode>
                <c:ptCount val="3"/>
                <c:pt idx="0">
                  <c:v>3.1667</c:v>
                </c:pt>
                <c:pt idx="1">
                  <c:v>4.1</c:v>
                </c:pt>
                <c:pt idx="2">
                  <c:v>4.7451</c:v>
                </c:pt>
              </c:numCache>
            </c:numRef>
          </c:val>
        </c:ser>
        <c:axId val="556065000"/>
        <c:axId val="540879160"/>
      </c:barChart>
      <c:catAx>
        <c:axId val="556065000"/>
        <c:scaling>
          <c:orientation val="minMax"/>
        </c:scaling>
        <c:axPos val="b"/>
        <c:majorTickMark val="none"/>
        <c:tickLblPos val="nextTo"/>
        <c:txPr>
          <a:bodyPr/>
          <a:lstStyle/>
          <a:p>
            <a:pPr>
              <a:defRPr sz="2400"/>
            </a:pPr>
            <a:endParaRPr lang="en-US"/>
          </a:p>
        </c:txPr>
        <c:crossAx val="540879160"/>
        <c:crosses val="autoZero"/>
        <c:auto val="1"/>
        <c:lblAlgn val="ctr"/>
        <c:lblOffset val="100"/>
      </c:catAx>
      <c:valAx>
        <c:axId val="540879160"/>
        <c:scaling>
          <c:orientation val="minMax"/>
          <c:max val="7.0"/>
        </c:scaling>
        <c:axPos val="l"/>
        <c:majorGridlines/>
        <c:title>
          <c:tx>
            <c:rich>
              <a:bodyPr/>
              <a:lstStyle/>
              <a:p>
                <a:pPr>
                  <a:defRPr sz="2400"/>
                </a:pPr>
                <a:r>
                  <a:rPr lang="en-US" sz="2400"/>
                  <a:t>Self-Rated Interest in Geology </a:t>
                </a:r>
              </a:p>
            </c:rich>
          </c:tx>
          <c:layout/>
        </c:title>
        <c:numFmt formatCode="General" sourceLinked="1"/>
        <c:majorTickMark val="in"/>
        <c:minorTickMark val="in"/>
        <c:tickLblPos val="nextTo"/>
        <c:txPr>
          <a:bodyPr/>
          <a:lstStyle/>
          <a:p>
            <a:pPr>
              <a:defRPr sz="1800"/>
            </a:pPr>
            <a:endParaRPr lang="en-US"/>
          </a:p>
        </c:txPr>
        <c:crossAx val="556065000"/>
        <c:crosses val="autoZero"/>
        <c:crossBetween val="between"/>
      </c:valAx>
    </c:plotArea>
    <c:legend>
      <c:legendPos val="r"/>
      <c:layout>
        <c:manualLayout>
          <c:xMode val="edge"/>
          <c:yMode val="edge"/>
          <c:x val="0.13232418181716"/>
          <c:y val="0.165075724050374"/>
          <c:w val="0.231170377511443"/>
          <c:h val="0.125412906041064"/>
        </c:manualLayout>
      </c:layout>
      <c:txPr>
        <a:bodyPr/>
        <a:lstStyle/>
        <a:p>
          <a:pPr>
            <a:defRPr sz="1800"/>
          </a:pPr>
          <a:endParaRPr lang="en-US"/>
        </a:p>
      </c:txPr>
    </c:legend>
    <c:plotVisOnly val="1"/>
  </c:chart>
  <c:spPr>
    <a:solidFill>
      <a:srgbClr val="FFFFEE"/>
    </a:solidFill>
    <a:ln>
      <a:solidFill>
        <a:srgbClr val="999900"/>
      </a:solidFill>
    </a:ln>
    <a:effectLst>
      <a:outerShdw blurRad="50800" dist="38100" dir="2700000" algn="tl" rotWithShape="0">
        <a:srgbClr val="999900">
          <a:alpha val="43000"/>
        </a:srgbClr>
      </a:outerShdw>
    </a:effectLst>
    <a:scene3d>
      <a:camera prst="orthographicFront"/>
      <a:lightRig rig="threePt" dir="t"/>
    </a:scene3d>
    <a:sp3d>
      <a:bevelT w="127000" h="127000"/>
    </a:sp3d>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479" cy="465513"/>
          </a:xfrm>
          <a:prstGeom prst="rect">
            <a:avLst/>
          </a:prstGeom>
          <a:noFill/>
          <a:ln>
            <a:noFill/>
          </a:ln>
          <a:effectLst/>
          <a:extLst>
            <a:ext uri="{FAA26D3D-D897-4be2-8F04-BA451C77F1D7}"/>
          </a:extLst>
        </p:spPr>
        <p:txBody>
          <a:bodyPr vert="horz" wrap="square" lIns="17749" tIns="8874" rIns="17749" bIns="8874" numCol="1" anchor="t" anchorCtr="0" compatLnSpc="1">
            <a:prstTxWarp prst="textNoShape">
              <a:avLst/>
            </a:prstTxWarp>
          </a:bodyPr>
          <a:lstStyle>
            <a:lvl1pPr eaLnBrk="0" hangingPunct="0">
              <a:defRPr sz="200"/>
            </a:lvl1pPr>
          </a:lstStyle>
          <a:p>
            <a:endParaRPr lang="en-US"/>
          </a:p>
        </p:txBody>
      </p:sp>
      <p:sp>
        <p:nvSpPr>
          <p:cNvPr id="16387" name="Rectangle 3"/>
          <p:cNvSpPr>
            <a:spLocks noGrp="1" noChangeArrowheads="1"/>
          </p:cNvSpPr>
          <p:nvPr>
            <p:ph type="dt" sz="quarter" idx="1"/>
          </p:nvPr>
        </p:nvSpPr>
        <p:spPr bwMode="auto">
          <a:xfrm>
            <a:off x="3978267" y="0"/>
            <a:ext cx="3043140" cy="465513"/>
          </a:xfrm>
          <a:prstGeom prst="rect">
            <a:avLst/>
          </a:prstGeom>
          <a:noFill/>
          <a:ln>
            <a:noFill/>
          </a:ln>
          <a:effectLst/>
          <a:extLst>
            <a:ext uri="{FAA26D3D-D897-4be2-8F04-BA451C77F1D7}"/>
          </a:extLst>
        </p:spPr>
        <p:txBody>
          <a:bodyPr vert="horz" wrap="square" lIns="17749" tIns="8874" rIns="17749" bIns="8874" numCol="1" anchor="t" anchorCtr="0" compatLnSpc="1">
            <a:prstTxWarp prst="textNoShape">
              <a:avLst/>
            </a:prstTxWarp>
          </a:bodyPr>
          <a:lstStyle>
            <a:lvl1pPr algn="r" eaLnBrk="0" hangingPunct="0">
              <a:defRPr sz="200"/>
            </a:lvl1pPr>
          </a:lstStyle>
          <a:p>
            <a:fld id="{28C0D9D3-57BA-4AC5-B7F6-E52F2D5EF72C}" type="datetime1">
              <a:rPr lang="en-US"/>
              <a:pPr/>
              <a:t>10/8/12</a:t>
            </a:fld>
            <a:endParaRPr lang="en-US"/>
          </a:p>
        </p:txBody>
      </p:sp>
      <p:sp>
        <p:nvSpPr>
          <p:cNvPr id="16388" name="Rectangle 4"/>
          <p:cNvSpPr>
            <a:spLocks noGrp="1" noChangeArrowheads="1"/>
          </p:cNvSpPr>
          <p:nvPr>
            <p:ph type="ftr" sz="quarter" idx="2"/>
          </p:nvPr>
        </p:nvSpPr>
        <p:spPr bwMode="auto">
          <a:xfrm>
            <a:off x="0" y="8842144"/>
            <a:ext cx="3043479" cy="465224"/>
          </a:xfrm>
          <a:prstGeom prst="rect">
            <a:avLst/>
          </a:prstGeom>
          <a:noFill/>
          <a:ln>
            <a:noFill/>
          </a:ln>
          <a:effectLst/>
          <a:extLst>
            <a:ext uri="{FAA26D3D-D897-4be2-8F04-BA451C77F1D7}"/>
          </a:extLst>
        </p:spPr>
        <p:txBody>
          <a:bodyPr vert="horz" wrap="square" lIns="17749" tIns="8874" rIns="17749" bIns="8874" numCol="1" anchor="b" anchorCtr="0" compatLnSpc="1">
            <a:prstTxWarp prst="textNoShape">
              <a:avLst/>
            </a:prstTxWarp>
          </a:bodyPr>
          <a:lstStyle>
            <a:lvl1pPr eaLnBrk="0" hangingPunct="0">
              <a:defRPr sz="200"/>
            </a:lvl1pPr>
          </a:lstStyle>
          <a:p>
            <a:endParaRPr lang="en-US"/>
          </a:p>
        </p:txBody>
      </p:sp>
      <p:sp>
        <p:nvSpPr>
          <p:cNvPr id="16389" name="Rectangle 5"/>
          <p:cNvSpPr>
            <a:spLocks noGrp="1" noChangeArrowheads="1"/>
          </p:cNvSpPr>
          <p:nvPr>
            <p:ph type="sldNum" sz="quarter" idx="3"/>
          </p:nvPr>
        </p:nvSpPr>
        <p:spPr bwMode="auto">
          <a:xfrm>
            <a:off x="3978267" y="8842144"/>
            <a:ext cx="3043140" cy="465224"/>
          </a:xfrm>
          <a:prstGeom prst="rect">
            <a:avLst/>
          </a:prstGeom>
          <a:noFill/>
          <a:ln>
            <a:noFill/>
          </a:ln>
          <a:effectLst/>
          <a:extLst>
            <a:ext uri="{FAA26D3D-D897-4be2-8F04-BA451C77F1D7}"/>
          </a:extLst>
        </p:spPr>
        <p:txBody>
          <a:bodyPr vert="horz" wrap="square" lIns="17749" tIns="8874" rIns="17749" bIns="8874" numCol="1" anchor="b" anchorCtr="0" compatLnSpc="1">
            <a:prstTxWarp prst="textNoShape">
              <a:avLst/>
            </a:prstTxWarp>
          </a:bodyPr>
          <a:lstStyle>
            <a:lvl1pPr algn="r" eaLnBrk="0" hangingPunct="0">
              <a:defRPr sz="200"/>
            </a:lvl1pPr>
          </a:lstStyle>
          <a:p>
            <a:fld id="{3680473D-D5EC-4C05-AABE-EE541F6B014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82915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479" cy="465513"/>
          </a:xfrm>
          <a:prstGeom prst="rect">
            <a:avLst/>
          </a:prstGeom>
        </p:spPr>
        <p:txBody>
          <a:bodyPr vert="horz" wrap="square" lIns="17749" tIns="8874" rIns="17749" bIns="8874" numCol="1" anchor="t" anchorCtr="0" compatLnSpc="1">
            <a:prstTxWarp prst="textNoShape">
              <a:avLst/>
            </a:prstTxWarp>
          </a:bodyPr>
          <a:lstStyle>
            <a:lvl1pPr>
              <a:defRPr sz="200"/>
            </a:lvl1pPr>
          </a:lstStyle>
          <a:p>
            <a:endParaRPr lang="en-US"/>
          </a:p>
        </p:txBody>
      </p:sp>
      <p:sp>
        <p:nvSpPr>
          <p:cNvPr id="3" name="Date Placeholder 2"/>
          <p:cNvSpPr>
            <a:spLocks noGrp="1"/>
          </p:cNvSpPr>
          <p:nvPr>
            <p:ph type="dt" idx="1"/>
          </p:nvPr>
        </p:nvSpPr>
        <p:spPr>
          <a:xfrm>
            <a:off x="3978267" y="0"/>
            <a:ext cx="3043140" cy="465513"/>
          </a:xfrm>
          <a:prstGeom prst="rect">
            <a:avLst/>
          </a:prstGeom>
        </p:spPr>
        <p:txBody>
          <a:bodyPr vert="horz" wrap="square" lIns="17749" tIns="8874" rIns="17749" bIns="8874" numCol="1" anchor="t" anchorCtr="0" compatLnSpc="1">
            <a:prstTxWarp prst="textNoShape">
              <a:avLst/>
            </a:prstTxWarp>
          </a:bodyPr>
          <a:lstStyle>
            <a:lvl1pPr algn="r">
              <a:defRPr sz="200"/>
            </a:lvl1pPr>
          </a:lstStyle>
          <a:p>
            <a:fld id="{5BA22567-6576-4E74-B6D7-FFB8F568C23F}" type="datetime1">
              <a:rPr lang="en-US"/>
              <a:pPr/>
              <a:t>10/8/12</a:t>
            </a:fld>
            <a:endParaRPr lang="en-US"/>
          </a:p>
        </p:txBody>
      </p:sp>
      <p:sp>
        <p:nvSpPr>
          <p:cNvPr id="4" name="Slide Image Placeholder 3"/>
          <p:cNvSpPr>
            <a:spLocks noGrp="1" noRot="1" noChangeAspect="1"/>
          </p:cNvSpPr>
          <p:nvPr>
            <p:ph type="sldImg" idx="2"/>
          </p:nvPr>
        </p:nvSpPr>
        <p:spPr>
          <a:xfrm>
            <a:off x="719138" y="698500"/>
            <a:ext cx="5584825" cy="3490913"/>
          </a:xfrm>
          <a:prstGeom prst="rect">
            <a:avLst/>
          </a:prstGeom>
          <a:noFill/>
          <a:ln w="12700">
            <a:solidFill>
              <a:prstClr val="black"/>
            </a:solidFill>
          </a:ln>
        </p:spPr>
        <p:txBody>
          <a:bodyPr vert="horz" wrap="square" lIns="17749" tIns="8874" rIns="17749" bIns="8874"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702446" y="4421938"/>
            <a:ext cx="5618209" cy="4189037"/>
          </a:xfrm>
          <a:prstGeom prst="rect">
            <a:avLst/>
          </a:prstGeom>
        </p:spPr>
        <p:txBody>
          <a:bodyPr vert="horz" wrap="square" lIns="17749" tIns="8874" rIns="17749" bIns="8874"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842144"/>
            <a:ext cx="3043479" cy="465224"/>
          </a:xfrm>
          <a:prstGeom prst="rect">
            <a:avLst/>
          </a:prstGeom>
        </p:spPr>
        <p:txBody>
          <a:bodyPr vert="horz" wrap="square" lIns="17749" tIns="8874" rIns="17749" bIns="8874" numCol="1" anchor="b" anchorCtr="0" compatLnSpc="1">
            <a:prstTxWarp prst="textNoShape">
              <a:avLst/>
            </a:prstTxWarp>
          </a:bodyPr>
          <a:lstStyle>
            <a:lvl1pPr>
              <a:defRPr sz="200"/>
            </a:lvl1pPr>
          </a:lstStyle>
          <a:p>
            <a:endParaRPr lang="en-US"/>
          </a:p>
        </p:txBody>
      </p:sp>
      <p:sp>
        <p:nvSpPr>
          <p:cNvPr id="7" name="Slide Number Placeholder 6"/>
          <p:cNvSpPr>
            <a:spLocks noGrp="1"/>
          </p:cNvSpPr>
          <p:nvPr>
            <p:ph type="sldNum" sz="quarter" idx="5"/>
          </p:nvPr>
        </p:nvSpPr>
        <p:spPr>
          <a:xfrm>
            <a:off x="3978267" y="8842144"/>
            <a:ext cx="3043140" cy="465224"/>
          </a:xfrm>
          <a:prstGeom prst="rect">
            <a:avLst/>
          </a:prstGeom>
        </p:spPr>
        <p:txBody>
          <a:bodyPr vert="horz" wrap="square" lIns="17749" tIns="8874" rIns="17749" bIns="8874" numCol="1" anchor="b" anchorCtr="0" compatLnSpc="1">
            <a:prstTxWarp prst="textNoShape">
              <a:avLst/>
            </a:prstTxWarp>
          </a:bodyPr>
          <a:lstStyle>
            <a:lvl1pPr algn="r">
              <a:defRPr sz="200"/>
            </a:lvl1pPr>
          </a:lstStyle>
          <a:p>
            <a:fld id="{74BCD518-DE59-4EF9-AFE2-50E54C0A6FC5}"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93107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spcBef>
                <a:spcPct val="0"/>
              </a:spcBef>
            </a:pPr>
            <a:r>
              <a:rPr lang="en-US" smtClean="0">
                <a:solidFill>
                  <a:srgbClr val="FF0000"/>
                </a:solidFill>
              </a:rPr>
              <a:t>This poster template is from http://www.swarthmore.edu/NatSci/cpurrin1/posteradvice.htm.  It is free, free, free for non-commercial use.  If you really like it, I</a:t>
            </a:r>
            <a:r>
              <a:rPr lang="ja-JP" altLang="en-US" smtClean="0">
                <a:solidFill>
                  <a:srgbClr val="FF0000"/>
                </a:solidFill>
              </a:rPr>
              <a:t>’</a:t>
            </a:r>
            <a:r>
              <a:rPr lang="en-US" altLang="ja-JP" smtClean="0">
                <a:solidFill>
                  <a:srgbClr val="FF0000"/>
                </a:solidFill>
              </a:rPr>
              <a:t>m always thrilled to get postcards from wherever you happen to be presenting your poster. -- Colin Purrington, Department of Biology, Swarthmore College, Swarthmore, PA 19081, USA. cpurrin1@swarthmore.edu</a:t>
            </a:r>
            <a:endParaRPr lang="en-US" smtClean="0">
              <a:solidFill>
                <a:srgbClr val="FF0000"/>
              </a:solidFill>
            </a:endParaRPr>
          </a:p>
        </p:txBody>
      </p:sp>
      <p:sp>
        <p:nvSpPr>
          <p:cNvPr id="16388" name="Slide Number Placeholder 3"/>
          <p:cNvSpPr txBox="1">
            <a:spLocks noGrp="1"/>
          </p:cNvSpPr>
          <p:nvPr/>
        </p:nvSpPr>
        <p:spPr bwMode="auto">
          <a:xfrm>
            <a:off x="3978267" y="8842144"/>
            <a:ext cx="3043140" cy="46522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17749" tIns="8874" rIns="17749" bIns="8874" anchor="b"/>
          <a:lstStyle>
            <a:lvl1pPr eaLnBrk="0" hangingPunct="0">
              <a:defRPr sz="3200">
                <a:solidFill>
                  <a:schemeClr val="tx1"/>
                </a:solidFill>
                <a:latin typeface="Helvetica" charset="0"/>
                <a:ea typeface="MS PGothic" pitchFamily="34" charset="-128"/>
              </a:defRPr>
            </a:lvl1pPr>
            <a:lvl2pPr marL="37931725" indent="-37474525" eaLnBrk="0" hangingPunct="0">
              <a:defRPr sz="3200">
                <a:solidFill>
                  <a:schemeClr val="tx1"/>
                </a:solidFill>
                <a:latin typeface="Helvetica" charset="0"/>
                <a:ea typeface="MS PGothic" pitchFamily="34" charset="-128"/>
              </a:defRPr>
            </a:lvl2pPr>
            <a:lvl3pPr eaLnBrk="0" hangingPunct="0">
              <a:defRPr sz="3200">
                <a:solidFill>
                  <a:schemeClr val="tx1"/>
                </a:solidFill>
                <a:latin typeface="Helvetica" charset="0"/>
                <a:ea typeface="MS PGothic" pitchFamily="34" charset="-128"/>
              </a:defRPr>
            </a:lvl3pPr>
            <a:lvl4pPr eaLnBrk="0" hangingPunct="0">
              <a:defRPr sz="3200">
                <a:solidFill>
                  <a:schemeClr val="tx1"/>
                </a:solidFill>
                <a:latin typeface="Helvetica" charset="0"/>
                <a:ea typeface="MS PGothic" pitchFamily="34" charset="-128"/>
              </a:defRPr>
            </a:lvl4pPr>
            <a:lvl5pPr eaLnBrk="0" hangingPunct="0">
              <a:defRPr sz="3200">
                <a:solidFill>
                  <a:schemeClr val="tx1"/>
                </a:solidFill>
                <a:latin typeface="Helvetica" charset="0"/>
                <a:ea typeface="MS PGothic" pitchFamily="34" charset="-128"/>
              </a:defRPr>
            </a:lvl5pPr>
            <a:lvl6pPr marL="457200" eaLnBrk="0" fontAlgn="base" hangingPunct="0">
              <a:spcBef>
                <a:spcPct val="0"/>
              </a:spcBef>
              <a:spcAft>
                <a:spcPct val="0"/>
              </a:spcAft>
              <a:defRPr sz="3200">
                <a:solidFill>
                  <a:schemeClr val="tx1"/>
                </a:solidFill>
                <a:latin typeface="Helvetica" charset="0"/>
                <a:ea typeface="MS PGothic" pitchFamily="34" charset="-128"/>
              </a:defRPr>
            </a:lvl6pPr>
            <a:lvl7pPr marL="914400" eaLnBrk="0" fontAlgn="base" hangingPunct="0">
              <a:spcBef>
                <a:spcPct val="0"/>
              </a:spcBef>
              <a:spcAft>
                <a:spcPct val="0"/>
              </a:spcAft>
              <a:defRPr sz="3200">
                <a:solidFill>
                  <a:schemeClr val="tx1"/>
                </a:solidFill>
                <a:latin typeface="Helvetica" charset="0"/>
                <a:ea typeface="MS PGothic" pitchFamily="34" charset="-128"/>
              </a:defRPr>
            </a:lvl7pPr>
            <a:lvl8pPr marL="1371600" eaLnBrk="0" fontAlgn="base" hangingPunct="0">
              <a:spcBef>
                <a:spcPct val="0"/>
              </a:spcBef>
              <a:spcAft>
                <a:spcPct val="0"/>
              </a:spcAft>
              <a:defRPr sz="3200">
                <a:solidFill>
                  <a:schemeClr val="tx1"/>
                </a:solidFill>
                <a:latin typeface="Helvetica" charset="0"/>
                <a:ea typeface="MS PGothic" pitchFamily="34" charset="-128"/>
              </a:defRPr>
            </a:lvl8pPr>
            <a:lvl9pPr marL="1828800" eaLnBrk="0" fontAlgn="base" hangingPunct="0">
              <a:spcBef>
                <a:spcPct val="0"/>
              </a:spcBef>
              <a:spcAft>
                <a:spcPct val="0"/>
              </a:spcAft>
              <a:defRPr sz="3200">
                <a:solidFill>
                  <a:schemeClr val="tx1"/>
                </a:solidFill>
                <a:latin typeface="Helvetica" charset="0"/>
                <a:ea typeface="MS PGothic" pitchFamily="34" charset="-128"/>
              </a:defRPr>
            </a:lvl9pPr>
          </a:lstStyle>
          <a:p>
            <a:pPr algn="r" eaLnBrk="1" hangingPunct="1"/>
            <a:fld id="{60550735-0EBB-42F7-8DE2-6BF6CB381EBF}" type="slidenum">
              <a:rPr lang="en-US" sz="200"/>
              <a:pPr algn="r" eaLnBrk="1" hangingPunct="1"/>
              <a:t>1</a:t>
            </a:fld>
            <a:endParaRPr lang="en-US" sz="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9942601"/>
            <a:ext cx="43526075" cy="685888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134983"/>
            <a:ext cx="35845750"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9378EB7-A102-48F9-A7C3-6EB0E466BE0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038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5D9E360-7F0F-4893-9F13-017D91F147C0}"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8396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4" y="2844492"/>
            <a:ext cx="10880725" cy="256035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844492"/>
            <a:ext cx="32492950" cy="256035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1C875C6-8ED5-4BA6-A5A5-B8CE385ABAAF}"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006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CFB399-E43F-4BFB-9772-24B6C015AEF6}"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952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0565843"/>
            <a:ext cx="43526075" cy="635573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3564968"/>
            <a:ext cx="43526075"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E6899DB-47B7-4F87-A0FD-030DC2508572}"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817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4" y="9246527"/>
            <a:ext cx="21686837"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246527"/>
            <a:ext cx="21686838"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195A6D2-0918-426A-8691-97F600FDBF09}"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410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281024"/>
            <a:ext cx="46085125"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164476"/>
            <a:ext cx="2262505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149417"/>
            <a:ext cx="2262505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164476"/>
            <a:ext cx="22632988"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149417"/>
            <a:ext cx="22632988"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68D16D8-043F-44EF-AC2F-C6966E2FB6F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7408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3D22C9D-67BA-4668-B975-96020E07E9C0}"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45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70051716-1F81-43C9-8D95-721EAA26F556}"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129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74851"/>
            <a:ext cx="16846550" cy="542197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274851"/>
            <a:ext cx="286258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696825"/>
            <a:ext cx="1684655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D12E49A-A9AD-47D8-942C-9378FE30967F}"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036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2402492"/>
            <a:ext cx="30724475" cy="264539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6" y="2859927"/>
            <a:ext cx="30724475"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6" y="25047885"/>
            <a:ext cx="30724475"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3EFBD6B-8AC4-4ADF-92BB-9080BBCA65B7}"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36441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844800"/>
            <a:ext cx="43526075" cy="5334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9247188"/>
            <a:ext cx="43526075" cy="192008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defRPr>
            </a:lvl1pPr>
          </a:lstStyle>
          <a:p>
            <a:endParaRPr lang="en-US"/>
          </a:p>
        </p:txBody>
      </p:sp>
      <p:sp>
        <p:nvSpPr>
          <p:cNvPr id="1029" name="Rectangle 5"/>
          <p:cNvSpPr>
            <a:spLocks noGrp="1" noChangeArrowheads="1"/>
          </p:cNvSpPr>
          <p:nvPr>
            <p:ph type="ftr" sz="quarter" idx="3"/>
          </p:nvPr>
        </p:nvSpPr>
        <p:spPr bwMode="auto">
          <a:xfrm>
            <a:off x="17495838" y="29159200"/>
            <a:ext cx="16214725"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defRPr>
            </a:lvl1pPr>
          </a:lstStyle>
          <a:p>
            <a:endParaRPr lang="en-US"/>
          </a:p>
        </p:txBody>
      </p:sp>
      <p:sp>
        <p:nvSpPr>
          <p:cNvPr id="1030" name="Rectangle 6"/>
          <p:cNvSpPr>
            <a:spLocks noGrp="1" noChangeArrowheads="1"/>
          </p:cNvSpPr>
          <p:nvPr>
            <p:ph type="sldNum" sz="quarter" idx="4"/>
          </p:nvPr>
        </p:nvSpPr>
        <p:spPr bwMode="auto">
          <a:xfrm>
            <a:off x="36698238"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charset="0"/>
              </a:defRPr>
            </a:lvl1pPr>
          </a:lstStyle>
          <a:p>
            <a:fld id="{22C06F91-BF70-4935-B5CC-168FA1274D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S PGothic" pitchFamily="34" charset="-128"/>
          <a:cs typeface="MS PGothic" charset="0"/>
        </a:defRPr>
      </a:lvl1pPr>
      <a:lvl2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MS PGothic" charset="0"/>
        </a:defRPr>
      </a:lvl2pPr>
      <a:lvl3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MS PGothic" charset="0"/>
        </a:defRPr>
      </a:lvl3pPr>
      <a:lvl4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MS PGothic" charset="0"/>
        </a:defRPr>
      </a:lvl4pPr>
      <a:lvl5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MS PGothic" charset="0"/>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S PGothic" pitchFamily="34" charset="-128"/>
          <a:cs typeface="MS PGothic" charset="0"/>
        </a:defRPr>
      </a:lvl1pPr>
      <a:lvl2pPr marL="3311525" indent="-1273175" algn="l" defTabSz="4075113" rtl="0" eaLnBrk="0" fontAlgn="base" hangingPunct="0">
        <a:spcBef>
          <a:spcPct val="20000"/>
        </a:spcBef>
        <a:spcAft>
          <a:spcPct val="0"/>
        </a:spcAft>
        <a:buChar char="–"/>
        <a:defRPr sz="12500">
          <a:solidFill>
            <a:schemeClr val="tx1"/>
          </a:solidFill>
          <a:latin typeface="+mn-lt"/>
          <a:ea typeface="MS PGothic" pitchFamily="34" charset="-128"/>
          <a:cs typeface="MS PGothic" charset="0"/>
        </a:defRPr>
      </a:lvl2pPr>
      <a:lvl3pPr marL="5094288" indent="-1019175" algn="l" defTabSz="4075113" rtl="0" eaLnBrk="0" fontAlgn="base" hangingPunct="0">
        <a:spcBef>
          <a:spcPct val="20000"/>
        </a:spcBef>
        <a:spcAft>
          <a:spcPct val="0"/>
        </a:spcAft>
        <a:buChar char="•"/>
        <a:defRPr sz="10700">
          <a:solidFill>
            <a:schemeClr val="tx1"/>
          </a:solidFill>
          <a:latin typeface="+mn-lt"/>
          <a:ea typeface="MS PGothic" pitchFamily="34" charset="-128"/>
          <a:cs typeface="MS PGothic" charset="0"/>
        </a:defRPr>
      </a:lvl3pPr>
      <a:lvl4pPr marL="7132638" indent="-1019175" algn="l" defTabSz="4075113" rtl="0" eaLnBrk="0" fontAlgn="base" hangingPunct="0">
        <a:spcBef>
          <a:spcPct val="20000"/>
        </a:spcBef>
        <a:spcAft>
          <a:spcPct val="0"/>
        </a:spcAft>
        <a:buChar char="–"/>
        <a:defRPr sz="8900">
          <a:solidFill>
            <a:schemeClr val="tx1"/>
          </a:solidFill>
          <a:latin typeface="+mn-lt"/>
          <a:ea typeface="MS PGothic" pitchFamily="34" charset="-128"/>
          <a:cs typeface="MS PGothic" charset="0"/>
        </a:defRPr>
      </a:lvl4pPr>
      <a:lvl5pPr marL="9169400" indent="-1017588" algn="l" defTabSz="4075113" rtl="0" eaLnBrk="0" fontAlgn="base" hangingPunct="0">
        <a:spcBef>
          <a:spcPct val="20000"/>
        </a:spcBef>
        <a:spcAft>
          <a:spcPct val="0"/>
        </a:spcAft>
        <a:buChar char="»"/>
        <a:defRPr sz="8900">
          <a:solidFill>
            <a:schemeClr val="tx1"/>
          </a:solidFill>
          <a:latin typeface="+mn-lt"/>
          <a:ea typeface="MS PGothic" pitchFamily="34" charset="-128"/>
          <a:cs typeface="MS PGothic" charset="0"/>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gif"/><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chart" Target="../charts/chart1.xml"/><Relationship Id="rId8" Type="http://schemas.openxmlformats.org/officeDocument/2006/relationships/chart" Target="../charts/chart2.xml"/><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EEBB66"/>
        </a:solidFill>
        <a:effectLst/>
      </p:bgPr>
    </p:bg>
    <p:spTree>
      <p:nvGrpSpPr>
        <p:cNvPr id="1" name=""/>
        <p:cNvGrpSpPr/>
        <p:nvPr/>
      </p:nvGrpSpPr>
      <p:grpSpPr>
        <a:xfrm>
          <a:off x="0" y="0"/>
          <a:ext cx="0" cy="0"/>
          <a:chOff x="0" y="0"/>
          <a:chExt cx="0" cy="0"/>
        </a:xfrm>
      </p:grpSpPr>
      <p:sp>
        <p:nvSpPr>
          <p:cNvPr id="18526" name="Rectangle 94"/>
          <p:cNvSpPr>
            <a:spLocks noChangeArrowheads="1"/>
          </p:cNvSpPr>
          <p:nvPr/>
        </p:nvSpPr>
        <p:spPr bwMode="auto">
          <a:xfrm>
            <a:off x="0" y="0"/>
            <a:ext cx="51206400" cy="3875088"/>
          </a:xfrm>
          <a:prstGeom prst="rect">
            <a:avLst/>
          </a:prstGeom>
          <a:solidFill>
            <a:srgbClr val="665500"/>
          </a:solidFill>
          <a:ln w="9525">
            <a:solidFill>
              <a:schemeClr val="tx1"/>
            </a:solidFill>
            <a:miter lim="800000"/>
            <a:headEnd/>
            <a:tailEnd/>
          </a:ln>
          <a:effectLst>
            <a:prstShdw prst="shdw17" dist="17961" dir="2700000">
              <a:schemeClr val="tx1">
                <a:gamma/>
                <a:shade val="60000"/>
                <a:invGamma/>
                <a:alpha val="74998"/>
              </a:schemeClr>
            </a:prstShdw>
          </a:effectLst>
        </p:spPr>
        <p:txBody>
          <a:bodyPr wrap="none" anchor="ctr"/>
          <a:lstStyle/>
          <a:p>
            <a:endParaRPr lang="en-US"/>
          </a:p>
        </p:txBody>
      </p:sp>
      <p:sp>
        <p:nvSpPr>
          <p:cNvPr id="18487" name="Rectangle 55"/>
          <p:cNvSpPr>
            <a:spLocks noChangeArrowheads="1"/>
          </p:cNvSpPr>
          <p:nvPr/>
        </p:nvSpPr>
        <p:spPr bwMode="auto">
          <a:xfrm>
            <a:off x="0" y="3875088"/>
            <a:ext cx="51206400" cy="2482850"/>
          </a:xfrm>
          <a:prstGeom prst="rect">
            <a:avLst/>
          </a:prstGeom>
          <a:solidFill>
            <a:srgbClr val="999900"/>
          </a:solidFill>
          <a:ln>
            <a:noFill/>
          </a:ln>
          <a:effectLst>
            <a:prstShdw prst="shdw17" dist="17961" dir="2700000">
              <a:schemeClr val="accent1">
                <a:gamma/>
                <a:shade val="60000"/>
                <a:invGamma/>
                <a:alpha val="74998"/>
              </a:schemeClr>
            </a:prstShdw>
          </a:effectLst>
          <a:extLst/>
        </p:spPr>
        <p:txBody>
          <a:bodyPr wrap="none" anchor="ctr"/>
          <a:lstStyle/>
          <a:p>
            <a:pPr algn="ctr"/>
            <a:endParaRPr lang="en-US"/>
          </a:p>
        </p:txBody>
      </p:sp>
      <p:sp>
        <p:nvSpPr>
          <p:cNvPr id="15367" name="Text Box 7"/>
          <p:cNvSpPr txBox="1">
            <a:spLocks noChangeArrowheads="1"/>
          </p:cNvSpPr>
          <p:nvPr/>
        </p:nvSpPr>
        <p:spPr bwMode="auto">
          <a:xfrm>
            <a:off x="2092325" y="7088187"/>
            <a:ext cx="10531475" cy="12500012"/>
          </a:xfrm>
          <a:prstGeom prst="rect">
            <a:avLst/>
          </a:prstGeom>
          <a:solidFill>
            <a:srgbClr val="FFFFEE"/>
          </a:solidFill>
          <a:ln>
            <a:solidFill>
              <a:srgbClr val="6655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400" tIns="457200" rIns="914400" bIns="914400"/>
          <a:lstStyle>
            <a:lvl1pPr eaLnBrk="0" hangingPunct="0">
              <a:tabLst>
                <a:tab pos="500063" algn="l"/>
              </a:tabLst>
              <a:defRPr sz="3200">
                <a:solidFill>
                  <a:schemeClr val="tx1"/>
                </a:solidFill>
                <a:latin typeface="Helvetica" charset="0"/>
                <a:ea typeface="MS PGothic" pitchFamily="34" charset="-128"/>
              </a:defRPr>
            </a:lvl1pPr>
            <a:lvl2pPr marL="1257300" indent="-514350" eaLnBrk="0" hangingPunct="0">
              <a:tabLst>
                <a:tab pos="500063" algn="l"/>
              </a:tabLst>
              <a:defRPr sz="3200">
                <a:solidFill>
                  <a:schemeClr val="tx1"/>
                </a:solidFill>
                <a:latin typeface="Helvetica" charset="0"/>
                <a:ea typeface="MS PGothic" pitchFamily="34" charset="-128"/>
              </a:defRPr>
            </a:lvl2pPr>
            <a:lvl3pPr eaLnBrk="0" hangingPunct="0">
              <a:tabLst>
                <a:tab pos="500063" algn="l"/>
              </a:tabLst>
              <a:defRPr sz="3200">
                <a:solidFill>
                  <a:schemeClr val="tx1"/>
                </a:solidFill>
                <a:latin typeface="Helvetica" charset="0"/>
                <a:ea typeface="MS PGothic" pitchFamily="34" charset="-128"/>
              </a:defRPr>
            </a:lvl3pPr>
            <a:lvl4pPr eaLnBrk="0" hangingPunct="0">
              <a:tabLst>
                <a:tab pos="500063" algn="l"/>
              </a:tabLst>
              <a:defRPr sz="3200">
                <a:solidFill>
                  <a:schemeClr val="tx1"/>
                </a:solidFill>
                <a:latin typeface="Helvetica" charset="0"/>
                <a:ea typeface="MS PGothic" pitchFamily="34" charset="-128"/>
              </a:defRPr>
            </a:lvl4pPr>
            <a:lvl5pPr eaLnBrk="0" hangingPunct="0">
              <a:tabLst>
                <a:tab pos="500063" algn="l"/>
              </a:tabLst>
              <a:defRPr sz="3200">
                <a:solidFill>
                  <a:schemeClr val="tx1"/>
                </a:solidFill>
                <a:latin typeface="Helvetica" charset="0"/>
                <a:ea typeface="MS PGothic" pitchFamily="34" charset="-128"/>
              </a:defRPr>
            </a:lvl5pPr>
            <a:lvl6pPr marL="4572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6pPr>
            <a:lvl7pPr marL="9144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7pPr>
            <a:lvl8pPr marL="13716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8pPr>
            <a:lvl9pPr marL="18288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9pPr>
          </a:lstStyle>
          <a:p>
            <a:pPr algn="ctr" eaLnBrk="1" hangingPunct="1">
              <a:spcBef>
                <a:spcPct val="50000"/>
              </a:spcBef>
            </a:pPr>
            <a:r>
              <a:rPr lang="en-US" sz="4800" b="1" dirty="0" smtClean="0"/>
              <a:t>Background</a:t>
            </a:r>
          </a:p>
          <a:p>
            <a:pPr eaLnBrk="1" hangingPunct="1">
              <a:spcBef>
                <a:spcPct val="10000"/>
              </a:spcBef>
            </a:pPr>
            <a:r>
              <a:rPr lang="en-US" sz="2800" dirty="0">
                <a:latin typeface="Times New Roman" charset="0"/>
              </a:rPr>
              <a:t>		</a:t>
            </a:r>
            <a:endParaRPr lang="en-US" sz="2800" i="1" dirty="0">
              <a:solidFill>
                <a:schemeClr val="accent2"/>
              </a:solidFill>
              <a:latin typeface="Times New Roman" charset="0"/>
            </a:endParaRPr>
          </a:p>
          <a:p>
            <a:pPr eaLnBrk="1" hangingPunct="1">
              <a:spcBef>
                <a:spcPct val="10000"/>
              </a:spcBef>
            </a:pPr>
            <a:endParaRPr lang="en-US" sz="2800" dirty="0" smtClean="0">
              <a:latin typeface="Times New Roman" charset="0"/>
            </a:endParaRPr>
          </a:p>
          <a:p>
            <a:r>
              <a:rPr lang="en-US" sz="2800" dirty="0" smtClean="0">
                <a:latin typeface="+mn-lt"/>
              </a:rPr>
              <a:t>	The tendency of students to lose interest in the STEM (Science, Technology, Engineering, Mathematics) fields and slowly disengage over time has been dubbed the “leaky pipeline problem.” As students proceed through the lower grades and experience loss of interest and perceived competence, they become less likely to seek out STEM fields and occupations when they are older. One potentially overlooked tool for preventing this loss of interest and engagement in science is the deliberate and systematic use of humor in classroom instruction and materials. Humor has been shown to reduce stress and increase coping in the health literature and may have positive effects on memory by drawing attention to key concepts. </a:t>
            </a:r>
            <a:endParaRPr lang="en-US" sz="2800" b="1" dirty="0" smtClean="0">
              <a:latin typeface="+mn-lt"/>
            </a:endParaRPr>
          </a:p>
          <a:p>
            <a:r>
              <a:rPr lang="en-US" sz="2800" dirty="0" smtClean="0">
                <a:latin typeface="+mn-lt"/>
              </a:rPr>
              <a:t>	Students consistently report they enjoy the use of humor in their classes (Lowman, 1994). Furthermore, professors who receive high ratings on their teaching ability usually express a personal teaching philosophy that includes and emphasizes the importance of humor (Bryant, Crane, </a:t>
            </a:r>
            <a:r>
              <a:rPr lang="en-US" sz="2800" dirty="0" err="1" smtClean="0">
                <a:latin typeface="+mn-lt"/>
              </a:rPr>
              <a:t>Cominsky</a:t>
            </a:r>
            <a:r>
              <a:rPr lang="en-US" sz="2800" dirty="0" smtClean="0">
                <a:latin typeface="+mn-lt"/>
              </a:rPr>
              <a:t>, &amp; </a:t>
            </a:r>
            <a:r>
              <a:rPr lang="en-US" sz="2800" dirty="0" err="1" smtClean="0">
                <a:latin typeface="+mn-lt"/>
              </a:rPr>
              <a:t>Zillman</a:t>
            </a:r>
            <a:r>
              <a:rPr lang="en-US" sz="2800" dirty="0" smtClean="0">
                <a:latin typeface="+mn-lt"/>
              </a:rPr>
              <a:t>, 1980). Students also feel they learn more when humor is incorporated into classes, and students who report that their instructors use humor in their lessons also report higher perceived learning (</a:t>
            </a:r>
            <a:r>
              <a:rPr lang="en-US" sz="2800" dirty="0" err="1" smtClean="0">
                <a:latin typeface="+mn-lt"/>
              </a:rPr>
              <a:t>Wanzer</a:t>
            </a:r>
            <a:r>
              <a:rPr lang="en-US" sz="2800" dirty="0" smtClean="0">
                <a:latin typeface="+mn-lt"/>
              </a:rPr>
              <a:t> &amp; </a:t>
            </a:r>
            <a:r>
              <a:rPr lang="en-US" sz="2800" dirty="0" err="1" smtClean="0">
                <a:latin typeface="+mn-lt"/>
              </a:rPr>
              <a:t>Frymier</a:t>
            </a:r>
            <a:r>
              <a:rPr lang="en-US" sz="2800" dirty="0" smtClean="0">
                <a:latin typeface="+mn-lt"/>
              </a:rPr>
              <a:t>, 1999).</a:t>
            </a:r>
            <a:endParaRPr lang="en-US" sz="2800" strike="sngStrike" dirty="0">
              <a:latin typeface="+mn-lt"/>
            </a:endParaRPr>
          </a:p>
        </p:txBody>
      </p:sp>
      <p:sp>
        <p:nvSpPr>
          <p:cNvPr id="15371" name="Text Box 14"/>
          <p:cNvSpPr txBox="1">
            <a:spLocks noChangeArrowheads="1"/>
          </p:cNvSpPr>
          <p:nvPr/>
        </p:nvSpPr>
        <p:spPr bwMode="auto">
          <a:xfrm>
            <a:off x="1744663" y="4013200"/>
            <a:ext cx="47701200" cy="22161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274320" tIns="274320" rIns="274320" bIns="274320">
            <a:spAutoFit/>
          </a:bodyPr>
          <a:lstStyle>
            <a:lvl1pPr eaLnBrk="0" hangingPunct="0">
              <a:defRPr sz="3200">
                <a:solidFill>
                  <a:schemeClr val="tx1"/>
                </a:solidFill>
                <a:latin typeface="Helvetica" charset="0"/>
                <a:ea typeface="MS PGothic" pitchFamily="34" charset="-128"/>
              </a:defRPr>
            </a:lvl1pPr>
            <a:lvl2pPr marL="37931725" indent="-37474525" eaLnBrk="0" hangingPunct="0">
              <a:defRPr sz="3200">
                <a:solidFill>
                  <a:schemeClr val="tx1"/>
                </a:solidFill>
                <a:latin typeface="Helvetica" charset="0"/>
                <a:ea typeface="MS PGothic" pitchFamily="34" charset="-128"/>
              </a:defRPr>
            </a:lvl2pPr>
            <a:lvl3pPr eaLnBrk="0" hangingPunct="0">
              <a:defRPr sz="3200">
                <a:solidFill>
                  <a:schemeClr val="tx1"/>
                </a:solidFill>
                <a:latin typeface="Helvetica" charset="0"/>
                <a:ea typeface="MS PGothic" pitchFamily="34" charset="-128"/>
              </a:defRPr>
            </a:lvl3pPr>
            <a:lvl4pPr eaLnBrk="0" hangingPunct="0">
              <a:defRPr sz="3200">
                <a:solidFill>
                  <a:schemeClr val="tx1"/>
                </a:solidFill>
                <a:latin typeface="Helvetica" charset="0"/>
                <a:ea typeface="MS PGothic" pitchFamily="34" charset="-128"/>
              </a:defRPr>
            </a:lvl4pPr>
            <a:lvl5pPr eaLnBrk="0" hangingPunct="0">
              <a:defRPr sz="3200">
                <a:solidFill>
                  <a:schemeClr val="tx1"/>
                </a:solidFill>
                <a:latin typeface="Helvetica" charset="0"/>
                <a:ea typeface="MS PGothic" pitchFamily="34" charset="-128"/>
              </a:defRPr>
            </a:lvl5pPr>
            <a:lvl6pPr marL="457200" eaLnBrk="0" fontAlgn="base" hangingPunct="0">
              <a:spcBef>
                <a:spcPct val="0"/>
              </a:spcBef>
              <a:spcAft>
                <a:spcPct val="0"/>
              </a:spcAft>
              <a:defRPr sz="3200">
                <a:solidFill>
                  <a:schemeClr val="tx1"/>
                </a:solidFill>
                <a:latin typeface="Helvetica" charset="0"/>
                <a:ea typeface="MS PGothic" pitchFamily="34" charset="-128"/>
              </a:defRPr>
            </a:lvl6pPr>
            <a:lvl7pPr marL="914400" eaLnBrk="0" fontAlgn="base" hangingPunct="0">
              <a:spcBef>
                <a:spcPct val="0"/>
              </a:spcBef>
              <a:spcAft>
                <a:spcPct val="0"/>
              </a:spcAft>
              <a:defRPr sz="3200">
                <a:solidFill>
                  <a:schemeClr val="tx1"/>
                </a:solidFill>
                <a:latin typeface="Helvetica" charset="0"/>
                <a:ea typeface="MS PGothic" pitchFamily="34" charset="-128"/>
              </a:defRPr>
            </a:lvl7pPr>
            <a:lvl8pPr marL="1371600" eaLnBrk="0" fontAlgn="base" hangingPunct="0">
              <a:spcBef>
                <a:spcPct val="0"/>
              </a:spcBef>
              <a:spcAft>
                <a:spcPct val="0"/>
              </a:spcAft>
              <a:defRPr sz="3200">
                <a:solidFill>
                  <a:schemeClr val="tx1"/>
                </a:solidFill>
                <a:latin typeface="Helvetica" charset="0"/>
                <a:ea typeface="MS PGothic" pitchFamily="34" charset="-128"/>
              </a:defRPr>
            </a:lvl8pPr>
            <a:lvl9pPr marL="1828800" eaLnBrk="0" fontAlgn="base" hangingPunct="0">
              <a:spcBef>
                <a:spcPct val="0"/>
              </a:spcBef>
              <a:spcAft>
                <a:spcPct val="0"/>
              </a:spcAft>
              <a:defRPr sz="3200">
                <a:solidFill>
                  <a:schemeClr val="tx1"/>
                </a:solidFill>
                <a:latin typeface="Helvetica" charset="0"/>
                <a:ea typeface="MS PGothic" pitchFamily="34" charset="-128"/>
              </a:defRPr>
            </a:lvl9pPr>
          </a:lstStyle>
          <a:p>
            <a:pPr algn="ctr" eaLnBrk="1" hangingPunct="1">
              <a:spcBef>
                <a:spcPct val="50000"/>
              </a:spcBef>
            </a:pPr>
            <a:r>
              <a:rPr lang="en-US" sz="6000" b="1" dirty="0" smtClean="0">
                <a:solidFill>
                  <a:srgbClr val="5A4B00"/>
                </a:solidFill>
              </a:rPr>
              <a:t>Erin Westgate</a:t>
            </a:r>
            <a:r>
              <a:rPr lang="en-US" sz="6000" baseline="30000" dirty="0" smtClean="0">
                <a:solidFill>
                  <a:srgbClr val="5A4B00"/>
                </a:solidFill>
              </a:rPr>
              <a:t>1</a:t>
            </a:r>
            <a:r>
              <a:rPr lang="en-US" sz="6000" b="1" dirty="0" smtClean="0">
                <a:solidFill>
                  <a:srgbClr val="5A4B00"/>
                </a:solidFill>
              </a:rPr>
              <a:t/>
            </a:r>
            <a:br>
              <a:rPr lang="en-US" sz="6000" b="1" dirty="0" smtClean="0">
                <a:solidFill>
                  <a:srgbClr val="5A4B00"/>
                </a:solidFill>
              </a:rPr>
            </a:br>
            <a:r>
              <a:rPr lang="en-US" sz="4800" baseline="30000" dirty="0" smtClean="0">
                <a:solidFill>
                  <a:srgbClr val="5A4B00"/>
                </a:solidFill>
              </a:rPr>
              <a:t>1</a:t>
            </a:r>
            <a:r>
              <a:rPr lang="en-US" sz="4800" dirty="0" smtClean="0">
                <a:solidFill>
                  <a:srgbClr val="5A4B00"/>
                </a:solidFill>
              </a:rPr>
              <a:t>Department of Psychology, University of Virginia</a:t>
            </a:r>
            <a:endParaRPr lang="en-US" sz="4800" dirty="0">
              <a:solidFill>
                <a:srgbClr val="5A4B00"/>
              </a:solidFill>
            </a:endParaRPr>
          </a:p>
        </p:txBody>
      </p:sp>
      <p:sp>
        <p:nvSpPr>
          <p:cNvPr id="15372" name="Oval 105"/>
          <p:cNvSpPr>
            <a:spLocks noChangeArrowheads="1"/>
          </p:cNvSpPr>
          <p:nvPr/>
        </p:nvSpPr>
        <p:spPr bwMode="auto">
          <a:xfrm>
            <a:off x="43935650" y="18062575"/>
            <a:ext cx="533400" cy="519113"/>
          </a:xfrm>
          <a:prstGeom prst="ellipse">
            <a:avLst/>
          </a:prstGeom>
          <a:noFill/>
          <a:ln w="57150" cap="rnd">
            <a:solidFill>
              <a:srgbClr val="FF6FCF"/>
            </a:solidFill>
            <a:prstDash val="sysDot"/>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15373" name="Rectangle 180"/>
          <p:cNvSpPr>
            <a:spLocks noChangeArrowheads="1"/>
          </p:cNvSpPr>
          <p:nvPr/>
        </p:nvSpPr>
        <p:spPr bwMode="auto">
          <a:xfrm>
            <a:off x="2860675" y="830263"/>
            <a:ext cx="45945425" cy="378565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pPr algn="ctr"/>
            <a:r>
              <a:rPr lang="en-US" sz="8000" b="1" dirty="0" smtClean="0">
                <a:solidFill>
                  <a:srgbClr val="F38202"/>
                </a:solidFill>
              </a:rPr>
              <a:t>Science is a Joke! </a:t>
            </a:r>
          </a:p>
          <a:p>
            <a:pPr algn="ctr"/>
            <a:r>
              <a:rPr lang="en-US" sz="8000" b="1" dirty="0" smtClean="0">
                <a:solidFill>
                  <a:srgbClr val="F38202"/>
                </a:solidFill>
              </a:rPr>
              <a:t>Conceptual Humor as a Tool for Increasing Student Engagement and Performance in Science</a:t>
            </a:r>
          </a:p>
          <a:p>
            <a:pPr algn="ctr"/>
            <a:endParaRPr lang="en-US" sz="8000" b="1" dirty="0">
              <a:solidFill>
                <a:schemeClr val="bg1"/>
              </a:solidFill>
            </a:endParaRPr>
          </a:p>
        </p:txBody>
      </p:sp>
      <p:sp>
        <p:nvSpPr>
          <p:cNvPr id="18537" name="Line 105"/>
          <p:cNvSpPr>
            <a:spLocks noChangeShapeType="1"/>
          </p:cNvSpPr>
          <p:nvPr/>
        </p:nvSpPr>
        <p:spPr bwMode="auto">
          <a:xfrm>
            <a:off x="5008563" y="8578850"/>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sp>
        <p:nvSpPr>
          <p:cNvPr id="18538" name="Line 106"/>
          <p:cNvSpPr>
            <a:spLocks noChangeShapeType="1"/>
          </p:cNvSpPr>
          <p:nvPr/>
        </p:nvSpPr>
        <p:spPr bwMode="auto">
          <a:xfrm>
            <a:off x="41257538" y="8469313"/>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sp>
        <p:nvSpPr>
          <p:cNvPr id="15388" name="Text Box 15"/>
          <p:cNvSpPr txBox="1">
            <a:spLocks noChangeArrowheads="1"/>
          </p:cNvSpPr>
          <p:nvPr/>
        </p:nvSpPr>
        <p:spPr bwMode="auto">
          <a:xfrm>
            <a:off x="37947172" y="24728759"/>
            <a:ext cx="11680825" cy="6731000"/>
          </a:xfrm>
          <a:prstGeom prst="rect">
            <a:avLst/>
          </a:prstGeom>
          <a:solidFill>
            <a:srgbClr val="FFFFEE"/>
          </a:solidFill>
          <a:ln>
            <a:solidFill>
              <a:srgbClr val="6655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14400" tIns="457200" rIns="914400" bIns="914400"/>
          <a:lstStyle>
            <a:lvl1pPr marL="500063" indent="-500063" eaLnBrk="0" hangingPunct="0">
              <a:defRPr sz="3200">
                <a:solidFill>
                  <a:schemeClr val="tx1"/>
                </a:solidFill>
                <a:latin typeface="Helvetica" charset="0"/>
                <a:ea typeface="MS PGothic" pitchFamily="34" charset="-128"/>
              </a:defRPr>
            </a:lvl1pPr>
            <a:lvl2pPr marL="37931725" indent="-37474525" eaLnBrk="0" hangingPunct="0">
              <a:defRPr sz="3200">
                <a:solidFill>
                  <a:schemeClr val="tx1"/>
                </a:solidFill>
                <a:latin typeface="Helvetica" charset="0"/>
                <a:ea typeface="MS PGothic" pitchFamily="34" charset="-128"/>
              </a:defRPr>
            </a:lvl2pPr>
            <a:lvl3pPr eaLnBrk="0" hangingPunct="0">
              <a:defRPr sz="3200">
                <a:solidFill>
                  <a:schemeClr val="tx1"/>
                </a:solidFill>
                <a:latin typeface="Helvetica" charset="0"/>
                <a:ea typeface="MS PGothic" pitchFamily="34" charset="-128"/>
              </a:defRPr>
            </a:lvl3pPr>
            <a:lvl4pPr eaLnBrk="0" hangingPunct="0">
              <a:defRPr sz="3200">
                <a:solidFill>
                  <a:schemeClr val="tx1"/>
                </a:solidFill>
                <a:latin typeface="Helvetica" charset="0"/>
                <a:ea typeface="MS PGothic" pitchFamily="34" charset="-128"/>
              </a:defRPr>
            </a:lvl4pPr>
            <a:lvl5pPr eaLnBrk="0" hangingPunct="0">
              <a:defRPr sz="3200">
                <a:solidFill>
                  <a:schemeClr val="tx1"/>
                </a:solidFill>
                <a:latin typeface="Helvetica" charset="0"/>
                <a:ea typeface="MS PGothic" pitchFamily="34" charset="-128"/>
              </a:defRPr>
            </a:lvl5pPr>
            <a:lvl6pPr marL="457200" eaLnBrk="0" fontAlgn="base" hangingPunct="0">
              <a:spcBef>
                <a:spcPct val="0"/>
              </a:spcBef>
              <a:spcAft>
                <a:spcPct val="0"/>
              </a:spcAft>
              <a:defRPr sz="3200">
                <a:solidFill>
                  <a:schemeClr val="tx1"/>
                </a:solidFill>
                <a:latin typeface="Helvetica" charset="0"/>
                <a:ea typeface="MS PGothic" pitchFamily="34" charset="-128"/>
              </a:defRPr>
            </a:lvl6pPr>
            <a:lvl7pPr marL="914400" eaLnBrk="0" fontAlgn="base" hangingPunct="0">
              <a:spcBef>
                <a:spcPct val="0"/>
              </a:spcBef>
              <a:spcAft>
                <a:spcPct val="0"/>
              </a:spcAft>
              <a:defRPr sz="3200">
                <a:solidFill>
                  <a:schemeClr val="tx1"/>
                </a:solidFill>
                <a:latin typeface="Helvetica" charset="0"/>
                <a:ea typeface="MS PGothic" pitchFamily="34" charset="-128"/>
              </a:defRPr>
            </a:lvl7pPr>
            <a:lvl8pPr marL="1371600" eaLnBrk="0" fontAlgn="base" hangingPunct="0">
              <a:spcBef>
                <a:spcPct val="0"/>
              </a:spcBef>
              <a:spcAft>
                <a:spcPct val="0"/>
              </a:spcAft>
              <a:defRPr sz="3200">
                <a:solidFill>
                  <a:schemeClr val="tx1"/>
                </a:solidFill>
                <a:latin typeface="Helvetica" charset="0"/>
                <a:ea typeface="MS PGothic" pitchFamily="34" charset="-128"/>
              </a:defRPr>
            </a:lvl8pPr>
            <a:lvl9pPr marL="1828800" eaLnBrk="0" fontAlgn="base" hangingPunct="0">
              <a:spcBef>
                <a:spcPct val="0"/>
              </a:spcBef>
              <a:spcAft>
                <a:spcPct val="0"/>
              </a:spcAft>
              <a:defRPr sz="3200">
                <a:solidFill>
                  <a:schemeClr val="tx1"/>
                </a:solidFill>
                <a:latin typeface="Helvetica" charset="0"/>
                <a:ea typeface="MS PGothic" pitchFamily="34" charset="-128"/>
              </a:defRPr>
            </a:lvl9pPr>
          </a:lstStyle>
          <a:p>
            <a:pPr algn="ctr" eaLnBrk="1" hangingPunct="1">
              <a:spcBef>
                <a:spcPct val="50000"/>
              </a:spcBef>
            </a:pPr>
            <a:r>
              <a:rPr lang="en-US" sz="4000" b="1" dirty="0" smtClean="0">
                <a:solidFill>
                  <a:srgbClr val="000000"/>
                </a:solidFill>
              </a:rPr>
              <a:t>References</a:t>
            </a:r>
          </a:p>
          <a:p>
            <a:pPr eaLnBrk="1" hangingPunct="1"/>
            <a:endParaRPr lang="en-US" sz="2000" dirty="0" smtClean="0">
              <a:latin typeface="Times New Roman" charset="0"/>
            </a:endParaRPr>
          </a:p>
          <a:p>
            <a:endParaRPr lang="en-US" sz="2000" dirty="0" smtClean="0">
              <a:latin typeface="+mn-lt"/>
            </a:endParaRPr>
          </a:p>
          <a:p>
            <a:r>
              <a:rPr lang="en-US" sz="2000" dirty="0" smtClean="0">
                <a:latin typeface="+mn-lt"/>
              </a:rPr>
              <a:t>Bryant, J., Crane, J.S., </a:t>
            </a:r>
            <a:r>
              <a:rPr lang="en-US" sz="2000" dirty="0" err="1" smtClean="0">
                <a:latin typeface="+mn-lt"/>
              </a:rPr>
              <a:t>Cominsky</a:t>
            </a:r>
            <a:r>
              <a:rPr lang="en-US" sz="2000" dirty="0" smtClean="0">
                <a:latin typeface="+mn-lt"/>
              </a:rPr>
              <a:t>, P.W., &amp; </a:t>
            </a:r>
            <a:r>
              <a:rPr lang="en-US" sz="2000" dirty="0" err="1" smtClean="0">
                <a:latin typeface="+mn-lt"/>
              </a:rPr>
              <a:t>Zillmann</a:t>
            </a:r>
            <a:r>
              <a:rPr lang="en-US" sz="2000" dirty="0" smtClean="0">
                <a:latin typeface="+mn-lt"/>
              </a:rPr>
              <a:t>, D. (1980). Relationship between</a:t>
            </a:r>
          </a:p>
          <a:p>
            <a:r>
              <a:rPr lang="en-US" sz="2000" dirty="0" smtClean="0">
                <a:latin typeface="+mn-lt"/>
              </a:rPr>
              <a:t>	college teachers use of humor in the classroom and students evaluations of their teachers. </a:t>
            </a:r>
            <a:r>
              <a:rPr lang="en-US" sz="2000" i="1" dirty="0" smtClean="0">
                <a:latin typeface="+mn-lt"/>
              </a:rPr>
              <a:t>Journal of Educational Psychology, 72, </a:t>
            </a:r>
            <a:r>
              <a:rPr lang="en-US" sz="2000" dirty="0" smtClean="0">
                <a:latin typeface="+mn-lt"/>
              </a:rPr>
              <a:t>511-519.</a:t>
            </a:r>
          </a:p>
          <a:p>
            <a:r>
              <a:rPr lang="en-US" sz="2000" dirty="0" smtClean="0">
                <a:latin typeface="+mn-lt"/>
              </a:rPr>
              <a:t>Lowman, J. (1994). Professors as performers and motivators. </a:t>
            </a:r>
            <a:r>
              <a:rPr lang="en-US" sz="2000" i="1" dirty="0" smtClean="0">
                <a:latin typeface="+mn-lt"/>
              </a:rPr>
              <a:t>College Teaching, 42,</a:t>
            </a:r>
          </a:p>
          <a:p>
            <a:r>
              <a:rPr lang="en-US" sz="2000" dirty="0" smtClean="0">
                <a:latin typeface="+mn-lt"/>
              </a:rPr>
              <a:t>	137- 141.</a:t>
            </a:r>
          </a:p>
          <a:p>
            <a:r>
              <a:rPr lang="en-US" sz="2000" dirty="0" smtClean="0">
                <a:latin typeface="+mn-lt"/>
              </a:rPr>
              <a:t>Schmidt, S. (2002). The humor effect: Differential processing and privileged retrieval.</a:t>
            </a:r>
          </a:p>
          <a:p>
            <a:r>
              <a:rPr lang="en-US" sz="2000" i="1" dirty="0" smtClean="0">
                <a:latin typeface="+mn-lt"/>
              </a:rPr>
              <a:t>	Memory, 10, </a:t>
            </a:r>
            <a:r>
              <a:rPr lang="en-US" sz="2000" dirty="0" smtClean="0">
                <a:latin typeface="+mn-lt"/>
              </a:rPr>
              <a:t>127-138.</a:t>
            </a:r>
          </a:p>
          <a:p>
            <a:r>
              <a:rPr lang="en-US" sz="2000" dirty="0" err="1" smtClean="0">
                <a:latin typeface="+mn-lt"/>
              </a:rPr>
              <a:t>Wanzer</a:t>
            </a:r>
            <a:r>
              <a:rPr lang="en-US" sz="2000" dirty="0" smtClean="0">
                <a:latin typeface="+mn-lt"/>
              </a:rPr>
              <a:t>, M., &amp; </a:t>
            </a:r>
            <a:r>
              <a:rPr lang="en-US" sz="2000" dirty="0" err="1" smtClean="0">
                <a:latin typeface="+mn-lt"/>
              </a:rPr>
              <a:t>Frymier</a:t>
            </a:r>
            <a:r>
              <a:rPr lang="en-US" sz="2000" dirty="0" smtClean="0">
                <a:latin typeface="+mn-lt"/>
              </a:rPr>
              <a:t>, A. (1999). The relationship between student perceptions of</a:t>
            </a:r>
          </a:p>
          <a:p>
            <a:r>
              <a:rPr lang="en-US" sz="2000" dirty="0" smtClean="0">
                <a:latin typeface="+mn-lt"/>
              </a:rPr>
              <a:t>	instructor humor and students reports of learning. </a:t>
            </a:r>
            <a:r>
              <a:rPr lang="en-US" sz="2000" i="1" dirty="0" smtClean="0">
                <a:latin typeface="+mn-lt"/>
              </a:rPr>
              <a:t>Communication Education,</a:t>
            </a:r>
          </a:p>
          <a:p>
            <a:r>
              <a:rPr lang="en-US" sz="2000" i="1" dirty="0" smtClean="0">
                <a:latin typeface="+mn-lt"/>
              </a:rPr>
              <a:t>	48,</a:t>
            </a:r>
            <a:r>
              <a:rPr lang="en-US" sz="2000" dirty="0" smtClean="0">
                <a:latin typeface="+mn-lt"/>
              </a:rPr>
              <a:t> 48-62.</a:t>
            </a:r>
          </a:p>
          <a:p>
            <a:pPr eaLnBrk="1" hangingPunct="1">
              <a:spcBef>
                <a:spcPct val="10000"/>
              </a:spcBef>
            </a:pPr>
            <a:endParaRPr lang="en-US" sz="2000" dirty="0" smtClean="0">
              <a:latin typeface="Times New Roman" charset="0"/>
              <a:cs typeface="Times New Roman" charset="0"/>
            </a:endParaRPr>
          </a:p>
          <a:p>
            <a:pPr eaLnBrk="1" hangingPunct="1">
              <a:spcBef>
                <a:spcPct val="10000"/>
              </a:spcBef>
            </a:pPr>
            <a:r>
              <a:rPr lang="en-US" sz="2000" dirty="0" smtClean="0">
                <a:latin typeface="Times New Roman" charset="0"/>
                <a:cs typeface="Times New Roman" charset="0"/>
              </a:rPr>
              <a:t>These data were collected as part of an undergraduate senior thesis under the guidance of</a:t>
            </a:r>
          </a:p>
          <a:p>
            <a:pPr eaLnBrk="1" hangingPunct="1">
              <a:spcBef>
                <a:spcPct val="10000"/>
              </a:spcBef>
            </a:pPr>
            <a:r>
              <a:rPr lang="en-US" sz="2000" dirty="0" smtClean="0">
                <a:latin typeface="Times New Roman" charset="0"/>
                <a:cs typeface="Times New Roman" charset="0"/>
              </a:rPr>
              <a:t> Jennifer </a:t>
            </a:r>
            <a:r>
              <a:rPr lang="en-US" sz="2000" dirty="0" err="1" smtClean="0">
                <a:latin typeface="Times New Roman" charset="0"/>
                <a:cs typeface="Times New Roman" charset="0"/>
              </a:rPr>
              <a:t>Henderlong</a:t>
            </a:r>
            <a:r>
              <a:rPr lang="en-US" sz="2000" dirty="0" smtClean="0">
                <a:latin typeface="Times New Roman" charset="0"/>
                <a:cs typeface="Times New Roman" charset="0"/>
              </a:rPr>
              <a:t> Corpus.</a:t>
            </a:r>
          </a:p>
          <a:p>
            <a:pPr eaLnBrk="1" hangingPunct="1">
              <a:spcBef>
                <a:spcPct val="10000"/>
              </a:spcBef>
            </a:pPr>
            <a:endParaRPr lang="en-US" sz="2000" dirty="0" smtClean="0">
              <a:latin typeface="Times New Roman" charset="0"/>
              <a:cs typeface="Times New Roman" charset="0"/>
            </a:endParaRPr>
          </a:p>
          <a:p>
            <a:pPr eaLnBrk="1" hangingPunct="1">
              <a:spcBef>
                <a:spcPct val="10000"/>
              </a:spcBef>
            </a:pPr>
            <a:r>
              <a:rPr lang="en-US" sz="2000" dirty="0" smtClean="0">
                <a:latin typeface="Times New Roman" charset="0"/>
                <a:cs typeface="Times New Roman" charset="0"/>
              </a:rPr>
              <a:t>Questions? Contact: Erin Westgate, ecw4za@virginia.edu</a:t>
            </a:r>
            <a:endParaRPr lang="en-US" sz="2000" dirty="0">
              <a:latin typeface="Times New Roman" charset="0"/>
              <a:cs typeface="Times New Roman" charset="0"/>
            </a:endParaRPr>
          </a:p>
        </p:txBody>
      </p:sp>
      <p:sp>
        <p:nvSpPr>
          <p:cNvPr id="15370" name="Text Box 13"/>
          <p:cNvSpPr txBox="1">
            <a:spLocks noChangeArrowheads="1"/>
          </p:cNvSpPr>
          <p:nvPr/>
        </p:nvSpPr>
        <p:spPr bwMode="auto">
          <a:xfrm>
            <a:off x="37983637" y="7060720"/>
            <a:ext cx="11568505" cy="16764648"/>
          </a:xfrm>
          <a:prstGeom prst="rect">
            <a:avLst/>
          </a:prstGeom>
          <a:solidFill>
            <a:srgbClr val="FFFFEE"/>
          </a:solidFill>
          <a:ln>
            <a:solidFill>
              <a:srgbClr val="5A4B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14400" tIns="457200" rIns="914400" bIns="914400"/>
          <a:lstStyle>
            <a:lvl1pPr eaLnBrk="0" hangingPunct="0">
              <a:tabLst>
                <a:tab pos="635000" algn="l"/>
              </a:tabLst>
              <a:defRPr sz="3200">
                <a:solidFill>
                  <a:schemeClr val="tx1"/>
                </a:solidFill>
                <a:latin typeface="Helvetica" charset="0"/>
                <a:ea typeface="MS PGothic" pitchFamily="34" charset="-128"/>
              </a:defRPr>
            </a:lvl1pPr>
            <a:lvl2pPr marL="1257300" indent="-514350" eaLnBrk="0" hangingPunct="0">
              <a:tabLst>
                <a:tab pos="635000" algn="l"/>
              </a:tabLst>
              <a:defRPr sz="3200">
                <a:solidFill>
                  <a:schemeClr val="tx1"/>
                </a:solidFill>
                <a:latin typeface="Helvetica" charset="0"/>
                <a:ea typeface="MS PGothic" pitchFamily="34" charset="-128"/>
              </a:defRPr>
            </a:lvl2pPr>
            <a:lvl3pPr eaLnBrk="0" hangingPunct="0">
              <a:tabLst>
                <a:tab pos="635000" algn="l"/>
              </a:tabLst>
              <a:defRPr sz="3200">
                <a:solidFill>
                  <a:schemeClr val="tx1"/>
                </a:solidFill>
                <a:latin typeface="Helvetica" charset="0"/>
                <a:ea typeface="MS PGothic" pitchFamily="34" charset="-128"/>
              </a:defRPr>
            </a:lvl3pPr>
            <a:lvl4pPr eaLnBrk="0" hangingPunct="0">
              <a:tabLst>
                <a:tab pos="635000" algn="l"/>
              </a:tabLst>
              <a:defRPr sz="3200">
                <a:solidFill>
                  <a:schemeClr val="tx1"/>
                </a:solidFill>
                <a:latin typeface="Helvetica" charset="0"/>
                <a:ea typeface="MS PGothic" pitchFamily="34" charset="-128"/>
              </a:defRPr>
            </a:lvl4pPr>
            <a:lvl5pPr eaLnBrk="0" hangingPunct="0">
              <a:tabLst>
                <a:tab pos="635000" algn="l"/>
              </a:tabLst>
              <a:defRPr sz="3200">
                <a:solidFill>
                  <a:schemeClr val="tx1"/>
                </a:solidFill>
                <a:latin typeface="Helvetica" charset="0"/>
                <a:ea typeface="MS PGothic" pitchFamily="34" charset="-128"/>
              </a:defRPr>
            </a:lvl5pPr>
            <a:lvl6pPr marL="457200" eaLnBrk="0" fontAlgn="base" hangingPunct="0">
              <a:spcBef>
                <a:spcPct val="0"/>
              </a:spcBef>
              <a:spcAft>
                <a:spcPct val="0"/>
              </a:spcAft>
              <a:tabLst>
                <a:tab pos="635000" algn="l"/>
              </a:tabLst>
              <a:defRPr sz="3200">
                <a:solidFill>
                  <a:schemeClr val="tx1"/>
                </a:solidFill>
                <a:latin typeface="Helvetica" charset="0"/>
                <a:ea typeface="MS PGothic" pitchFamily="34" charset="-128"/>
              </a:defRPr>
            </a:lvl6pPr>
            <a:lvl7pPr marL="914400" eaLnBrk="0" fontAlgn="base" hangingPunct="0">
              <a:spcBef>
                <a:spcPct val="0"/>
              </a:spcBef>
              <a:spcAft>
                <a:spcPct val="0"/>
              </a:spcAft>
              <a:tabLst>
                <a:tab pos="635000" algn="l"/>
              </a:tabLst>
              <a:defRPr sz="3200">
                <a:solidFill>
                  <a:schemeClr val="tx1"/>
                </a:solidFill>
                <a:latin typeface="Helvetica" charset="0"/>
                <a:ea typeface="MS PGothic" pitchFamily="34" charset="-128"/>
              </a:defRPr>
            </a:lvl7pPr>
            <a:lvl8pPr marL="1371600" eaLnBrk="0" fontAlgn="base" hangingPunct="0">
              <a:spcBef>
                <a:spcPct val="0"/>
              </a:spcBef>
              <a:spcAft>
                <a:spcPct val="0"/>
              </a:spcAft>
              <a:tabLst>
                <a:tab pos="635000" algn="l"/>
              </a:tabLst>
              <a:defRPr sz="3200">
                <a:solidFill>
                  <a:schemeClr val="tx1"/>
                </a:solidFill>
                <a:latin typeface="Helvetica" charset="0"/>
                <a:ea typeface="MS PGothic" pitchFamily="34" charset="-128"/>
              </a:defRPr>
            </a:lvl8pPr>
            <a:lvl9pPr marL="1828800" eaLnBrk="0" fontAlgn="base" hangingPunct="0">
              <a:spcBef>
                <a:spcPct val="0"/>
              </a:spcBef>
              <a:spcAft>
                <a:spcPct val="0"/>
              </a:spcAft>
              <a:tabLst>
                <a:tab pos="635000" algn="l"/>
              </a:tabLst>
              <a:defRPr sz="3200">
                <a:solidFill>
                  <a:schemeClr val="tx1"/>
                </a:solidFill>
                <a:latin typeface="Helvetica" charset="0"/>
                <a:ea typeface="MS PGothic" pitchFamily="34" charset="-128"/>
              </a:defRPr>
            </a:lvl9pPr>
          </a:lstStyle>
          <a:p>
            <a:pPr algn="ctr" eaLnBrk="1" hangingPunct="1">
              <a:spcBef>
                <a:spcPct val="50000"/>
              </a:spcBef>
            </a:pPr>
            <a:r>
              <a:rPr lang="en-US" sz="4800" b="1" dirty="0" smtClean="0">
                <a:solidFill>
                  <a:srgbClr val="000000"/>
                </a:solidFill>
              </a:rPr>
              <a:t>Discussion</a:t>
            </a:r>
          </a:p>
          <a:p>
            <a:pPr eaLnBrk="1" hangingPunct="1">
              <a:spcBef>
                <a:spcPct val="10000"/>
              </a:spcBef>
            </a:pPr>
            <a:endParaRPr lang="en-US" sz="2800" dirty="0">
              <a:latin typeface="Times New Roman" charset="0"/>
            </a:endParaRPr>
          </a:p>
          <a:p>
            <a:pPr eaLnBrk="1" hangingPunct="1">
              <a:spcBef>
                <a:spcPct val="10000"/>
              </a:spcBef>
            </a:pPr>
            <a:endParaRPr lang="en-US" sz="2800" dirty="0" smtClean="0">
              <a:latin typeface="Times New Roman" charset="0"/>
            </a:endParaRPr>
          </a:p>
          <a:p>
            <a:pPr lvl="1" eaLnBrk="1" hangingPunct="1">
              <a:spcBef>
                <a:spcPct val="10000"/>
              </a:spcBef>
              <a:buFont typeface="Arial"/>
              <a:buChar char="•"/>
            </a:pPr>
            <a:r>
              <a:rPr lang="en-US" sz="2800" dirty="0" smtClean="0">
                <a:latin typeface="+mn-lt"/>
              </a:rPr>
              <a:t>Non-STEM major students who viewed a version of a geology lecture incorporating conceptual humor were more likely to indicate interest in geology both immediately after viewing the lecture and two weeks later than students who viewed a non-humorous or non-conceptual humor version of the video. </a:t>
            </a:r>
          </a:p>
          <a:p>
            <a:pPr lvl="1" eaLnBrk="1" hangingPunct="1">
              <a:spcBef>
                <a:spcPct val="10000"/>
              </a:spcBef>
            </a:pPr>
            <a:endParaRPr lang="en-US" sz="2800" dirty="0" smtClean="0">
              <a:latin typeface="+mn-lt"/>
            </a:endParaRPr>
          </a:p>
          <a:p>
            <a:pPr lvl="1" eaLnBrk="1" hangingPunct="1">
              <a:spcBef>
                <a:spcPct val="10000"/>
              </a:spcBef>
              <a:buFont typeface="Arial"/>
              <a:buChar char="•"/>
            </a:pPr>
            <a:r>
              <a:rPr lang="en-US" sz="2800" dirty="0" smtClean="0">
                <a:latin typeface="+mn-lt"/>
              </a:rPr>
              <a:t>Non-STEM major students who viewed the conceptually humorous version of the lecture remembered and understood significantly more of the lecture concepts two weeks later than students who viewed a different version of the lecture. </a:t>
            </a:r>
          </a:p>
          <a:p>
            <a:pPr lvl="1" eaLnBrk="1" hangingPunct="1">
              <a:spcBef>
                <a:spcPct val="10000"/>
              </a:spcBef>
            </a:pPr>
            <a:endParaRPr lang="en-US" sz="2800" dirty="0" smtClean="0">
              <a:latin typeface="+mn-lt"/>
            </a:endParaRPr>
          </a:p>
          <a:p>
            <a:pPr lvl="1" eaLnBrk="1" hangingPunct="1">
              <a:spcBef>
                <a:spcPct val="10000"/>
              </a:spcBef>
              <a:buFont typeface="Arial"/>
              <a:buChar char="•"/>
            </a:pPr>
            <a:r>
              <a:rPr lang="en-US" sz="2800" dirty="0" smtClean="0">
                <a:latin typeface="+mn-lt"/>
              </a:rPr>
              <a:t>These findings lend support to the idea that humor may be a potential effective tool in science education for students who may otherwise lack interest or engagement, by increasing interest and competence in science. </a:t>
            </a:r>
          </a:p>
          <a:p>
            <a:pPr lvl="1" eaLnBrk="1" hangingPunct="1">
              <a:spcBef>
                <a:spcPct val="10000"/>
              </a:spcBef>
            </a:pPr>
            <a:endParaRPr lang="en-US" sz="2800" dirty="0" smtClean="0">
              <a:latin typeface="+mn-lt"/>
            </a:endParaRPr>
          </a:p>
          <a:p>
            <a:pPr lvl="1" eaLnBrk="1" hangingPunct="1">
              <a:spcBef>
                <a:spcPct val="10000"/>
              </a:spcBef>
              <a:buFont typeface="Arial"/>
              <a:buChar char="•"/>
            </a:pPr>
            <a:r>
              <a:rPr lang="en-US" sz="2800" dirty="0" smtClean="0">
                <a:latin typeface="+mn-lt"/>
              </a:rPr>
              <a:t>The results also suggest that performance and/or interest benefits may grow with time.  Future research should address whether the benefits of using conceptual humor may have a compounding effect over time. </a:t>
            </a:r>
          </a:p>
          <a:p>
            <a:pPr lvl="1" eaLnBrk="1" hangingPunct="1">
              <a:spcBef>
                <a:spcPct val="10000"/>
              </a:spcBef>
            </a:pPr>
            <a:endParaRPr lang="en-US" sz="2800" dirty="0" smtClean="0">
              <a:latin typeface="+mn-lt"/>
            </a:endParaRPr>
          </a:p>
          <a:p>
            <a:pPr lvl="1" eaLnBrk="1" hangingPunct="1">
              <a:spcBef>
                <a:spcPct val="10000"/>
              </a:spcBef>
              <a:buFont typeface="Arial"/>
              <a:buChar char="•"/>
            </a:pPr>
            <a:r>
              <a:rPr lang="en-US" sz="2800" dirty="0" smtClean="0">
                <a:latin typeface="+mn-lt"/>
              </a:rPr>
              <a:t>Instructors should be encouraged to incorporate conceptual humor into their lesson plans. While further research is required to understand how and when such use of humor is most effective, studies to date suggest that conceptual humor does not harm students’ interest or performance and may actually have beneficial effects. This may be of particular interest to math and science educators, given the worrying tendency of many students to disengage in these areas over time.</a:t>
            </a:r>
          </a:p>
          <a:p>
            <a:r>
              <a:rPr lang="en-US" sz="2400" dirty="0" smtClean="0"/>
              <a:t>	</a:t>
            </a:r>
            <a:endParaRPr lang="en-US" sz="2800" i="1" dirty="0" smtClean="0">
              <a:latin typeface="Times New Roman" charset="0"/>
            </a:endParaRPr>
          </a:p>
          <a:p>
            <a:pPr lvl="1" eaLnBrk="1" hangingPunct="1">
              <a:spcBef>
                <a:spcPct val="10000"/>
              </a:spcBef>
              <a:buFont typeface="Arial"/>
              <a:buChar char="•"/>
            </a:pPr>
            <a:endParaRPr lang="en-US" sz="2800" i="1" dirty="0" smtClean="0">
              <a:latin typeface="Times New Roman" charset="0"/>
            </a:endParaRPr>
          </a:p>
          <a:p>
            <a:pPr lvl="1" eaLnBrk="1" hangingPunct="1">
              <a:spcBef>
                <a:spcPct val="10000"/>
              </a:spcBef>
            </a:pPr>
            <a:endParaRPr lang="en-US" sz="2800" dirty="0" smtClean="0">
              <a:latin typeface="Times New Roman" charset="0"/>
            </a:endParaRPr>
          </a:p>
          <a:p>
            <a:pPr lvl="1" eaLnBrk="1" hangingPunct="1">
              <a:spcBef>
                <a:spcPct val="10000"/>
              </a:spcBef>
              <a:buFont typeface="Times New Roman" charset="0"/>
              <a:buAutoNum type="arabicPeriod"/>
            </a:pPr>
            <a:endParaRPr lang="en-US" sz="2800" i="1" dirty="0">
              <a:latin typeface="Times New Roman" charset="0"/>
            </a:endParaRPr>
          </a:p>
        </p:txBody>
      </p:sp>
      <p:sp>
        <p:nvSpPr>
          <p:cNvPr id="39" name="Text Box 7"/>
          <p:cNvSpPr txBox="1">
            <a:spLocks noChangeArrowheads="1"/>
          </p:cNvSpPr>
          <p:nvPr/>
        </p:nvSpPr>
        <p:spPr bwMode="auto">
          <a:xfrm>
            <a:off x="14036924" y="7100613"/>
            <a:ext cx="10531475" cy="17389930"/>
          </a:xfrm>
          <a:prstGeom prst="rect">
            <a:avLst/>
          </a:prstGeom>
          <a:solidFill>
            <a:srgbClr val="FFFFEE"/>
          </a:solidFill>
          <a:ln>
            <a:solidFill>
              <a:srgbClr val="6655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400" tIns="457200" rIns="914400" bIns="914400"/>
          <a:lstStyle>
            <a:lvl1pPr eaLnBrk="0" hangingPunct="0">
              <a:tabLst>
                <a:tab pos="500063" algn="l"/>
              </a:tabLst>
              <a:defRPr sz="3200">
                <a:solidFill>
                  <a:schemeClr val="tx1"/>
                </a:solidFill>
                <a:latin typeface="Helvetica" charset="0"/>
                <a:ea typeface="MS PGothic" pitchFamily="34" charset="-128"/>
              </a:defRPr>
            </a:lvl1pPr>
            <a:lvl2pPr marL="1257300" indent="-514350" eaLnBrk="0" hangingPunct="0">
              <a:tabLst>
                <a:tab pos="500063" algn="l"/>
              </a:tabLst>
              <a:defRPr sz="3200">
                <a:solidFill>
                  <a:schemeClr val="tx1"/>
                </a:solidFill>
                <a:latin typeface="Helvetica" charset="0"/>
                <a:ea typeface="MS PGothic" pitchFamily="34" charset="-128"/>
              </a:defRPr>
            </a:lvl2pPr>
            <a:lvl3pPr eaLnBrk="0" hangingPunct="0">
              <a:tabLst>
                <a:tab pos="500063" algn="l"/>
              </a:tabLst>
              <a:defRPr sz="3200">
                <a:solidFill>
                  <a:schemeClr val="tx1"/>
                </a:solidFill>
                <a:latin typeface="Helvetica" charset="0"/>
                <a:ea typeface="MS PGothic" pitchFamily="34" charset="-128"/>
              </a:defRPr>
            </a:lvl3pPr>
            <a:lvl4pPr eaLnBrk="0" hangingPunct="0">
              <a:tabLst>
                <a:tab pos="500063" algn="l"/>
              </a:tabLst>
              <a:defRPr sz="3200">
                <a:solidFill>
                  <a:schemeClr val="tx1"/>
                </a:solidFill>
                <a:latin typeface="Helvetica" charset="0"/>
                <a:ea typeface="MS PGothic" pitchFamily="34" charset="-128"/>
              </a:defRPr>
            </a:lvl4pPr>
            <a:lvl5pPr eaLnBrk="0" hangingPunct="0">
              <a:tabLst>
                <a:tab pos="500063" algn="l"/>
              </a:tabLst>
              <a:defRPr sz="3200">
                <a:solidFill>
                  <a:schemeClr val="tx1"/>
                </a:solidFill>
                <a:latin typeface="Helvetica" charset="0"/>
                <a:ea typeface="MS PGothic" pitchFamily="34" charset="-128"/>
              </a:defRPr>
            </a:lvl5pPr>
            <a:lvl6pPr marL="4572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6pPr>
            <a:lvl7pPr marL="9144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7pPr>
            <a:lvl8pPr marL="13716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8pPr>
            <a:lvl9pPr marL="18288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9pPr>
          </a:lstStyle>
          <a:p>
            <a:pPr algn="ctr" eaLnBrk="1" hangingPunct="1">
              <a:spcBef>
                <a:spcPct val="50000"/>
              </a:spcBef>
            </a:pPr>
            <a:r>
              <a:rPr lang="en-US" sz="4800" b="1" dirty="0" smtClean="0"/>
              <a:t>What Is Conceptual Humor?</a:t>
            </a:r>
          </a:p>
          <a:p>
            <a:pPr eaLnBrk="1" hangingPunct="1">
              <a:spcBef>
                <a:spcPct val="10000"/>
              </a:spcBef>
            </a:pPr>
            <a:r>
              <a:rPr lang="en-US" sz="2800" dirty="0">
                <a:latin typeface="Times New Roman" charset="0"/>
              </a:rPr>
              <a:t>		</a:t>
            </a:r>
            <a:endParaRPr lang="en-US" sz="2800" i="1" dirty="0">
              <a:solidFill>
                <a:schemeClr val="accent2"/>
              </a:solidFill>
              <a:latin typeface="Times New Roman" charset="0"/>
            </a:endParaRPr>
          </a:p>
          <a:p>
            <a:pPr eaLnBrk="1" hangingPunct="1">
              <a:spcBef>
                <a:spcPct val="10000"/>
              </a:spcBef>
            </a:pPr>
            <a:endParaRPr lang="en-US" sz="2800" dirty="0" smtClean="0">
              <a:latin typeface="Times New Roman" charset="0"/>
            </a:endParaRPr>
          </a:p>
          <a:p>
            <a:r>
              <a:rPr lang="en-US" sz="2800" dirty="0" smtClean="0">
                <a:latin typeface="+mn-lt"/>
              </a:rPr>
              <a:t>	Conceptual humor is humor that is illustrative of the concept being taught. In other words, if a person remembers the “joke,” then by definition they will also remember the concept that was the subject of the joke. Although non-conceptual and irrelevant humor may reduce anxiety and ease social and academic pressures in the classroom, humor must be related to the topic at hand for it to have a positive effect on students’ interest and memory. Humorous material attracts greater attention from individuals (Schmidt 2002), and attention is a critical step to encoding information in memory. It does little good to remember a joke unrelated to the course topic. On the other hand, when humor is conceptually illustrative of the material being taught, it has the benefit of making essential information easier to retrieve and remember. Furthermore, it may inspire genuine interest in the topic itself, by inviting students to engage in material they may otherwise have avoided and actively enjoy that experience. </a:t>
            </a:r>
          </a:p>
          <a:p>
            <a:endParaRPr lang="en-US" sz="2800" dirty="0" smtClean="0">
              <a:latin typeface="+mn-lt"/>
            </a:endParaRPr>
          </a:p>
          <a:p>
            <a:endParaRPr lang="en-US" sz="2800" dirty="0" smtClean="0">
              <a:latin typeface="+mn-lt"/>
            </a:endParaRPr>
          </a:p>
          <a:p>
            <a:endParaRPr lang="en-US" sz="2800" dirty="0" smtClean="0">
              <a:latin typeface="+mn-lt"/>
            </a:endParaRPr>
          </a:p>
          <a:p>
            <a:r>
              <a:rPr lang="en-US" sz="2800" dirty="0" smtClean="0">
                <a:latin typeface="Times New Roman" charset="0"/>
              </a:rPr>
              <a:t> </a:t>
            </a:r>
          </a:p>
          <a:p>
            <a:r>
              <a:rPr lang="en-US" sz="2800" b="1" dirty="0" smtClean="0">
                <a:latin typeface="Times New Roman" charset="0"/>
              </a:rPr>
              <a:t>	</a:t>
            </a:r>
            <a:endParaRPr lang="en-US" sz="2800" strike="sngStrike" dirty="0">
              <a:latin typeface="Times New Roman" charset="0"/>
            </a:endParaRPr>
          </a:p>
        </p:txBody>
      </p:sp>
      <p:sp>
        <p:nvSpPr>
          <p:cNvPr id="42" name="Text Box 7"/>
          <p:cNvSpPr txBox="1">
            <a:spLocks noChangeArrowheads="1"/>
          </p:cNvSpPr>
          <p:nvPr/>
        </p:nvSpPr>
        <p:spPr bwMode="auto">
          <a:xfrm>
            <a:off x="25629967" y="18673802"/>
            <a:ext cx="11397896" cy="12805858"/>
          </a:xfrm>
          <a:prstGeom prst="rect">
            <a:avLst/>
          </a:prstGeom>
          <a:solidFill>
            <a:srgbClr val="FFFFEE"/>
          </a:solidFill>
          <a:ln>
            <a:solidFill>
              <a:srgbClr val="6655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400" tIns="457200" rIns="914400" bIns="914400"/>
          <a:lstStyle>
            <a:lvl1pPr eaLnBrk="0" hangingPunct="0">
              <a:tabLst>
                <a:tab pos="500063" algn="l"/>
              </a:tabLst>
              <a:defRPr sz="3200">
                <a:solidFill>
                  <a:schemeClr val="tx1"/>
                </a:solidFill>
                <a:latin typeface="Helvetica" charset="0"/>
                <a:ea typeface="MS PGothic" pitchFamily="34" charset="-128"/>
              </a:defRPr>
            </a:lvl1pPr>
            <a:lvl2pPr marL="1257300" indent="-514350" eaLnBrk="0" hangingPunct="0">
              <a:tabLst>
                <a:tab pos="500063" algn="l"/>
              </a:tabLst>
              <a:defRPr sz="3200">
                <a:solidFill>
                  <a:schemeClr val="tx1"/>
                </a:solidFill>
                <a:latin typeface="Helvetica" charset="0"/>
                <a:ea typeface="MS PGothic" pitchFamily="34" charset="-128"/>
              </a:defRPr>
            </a:lvl2pPr>
            <a:lvl3pPr eaLnBrk="0" hangingPunct="0">
              <a:tabLst>
                <a:tab pos="500063" algn="l"/>
              </a:tabLst>
              <a:defRPr sz="3200">
                <a:solidFill>
                  <a:schemeClr val="tx1"/>
                </a:solidFill>
                <a:latin typeface="Helvetica" charset="0"/>
                <a:ea typeface="MS PGothic" pitchFamily="34" charset="-128"/>
              </a:defRPr>
            </a:lvl3pPr>
            <a:lvl4pPr eaLnBrk="0" hangingPunct="0">
              <a:tabLst>
                <a:tab pos="500063" algn="l"/>
              </a:tabLst>
              <a:defRPr sz="3200">
                <a:solidFill>
                  <a:schemeClr val="tx1"/>
                </a:solidFill>
                <a:latin typeface="Helvetica" charset="0"/>
                <a:ea typeface="MS PGothic" pitchFamily="34" charset="-128"/>
              </a:defRPr>
            </a:lvl4pPr>
            <a:lvl5pPr eaLnBrk="0" hangingPunct="0">
              <a:tabLst>
                <a:tab pos="500063" algn="l"/>
              </a:tabLst>
              <a:defRPr sz="3200">
                <a:solidFill>
                  <a:schemeClr val="tx1"/>
                </a:solidFill>
                <a:latin typeface="Helvetica" charset="0"/>
                <a:ea typeface="MS PGothic" pitchFamily="34" charset="-128"/>
              </a:defRPr>
            </a:lvl5pPr>
            <a:lvl6pPr marL="4572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6pPr>
            <a:lvl7pPr marL="9144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7pPr>
            <a:lvl8pPr marL="13716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8pPr>
            <a:lvl9pPr marL="18288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9pPr>
          </a:lstStyle>
          <a:p>
            <a:pPr algn="ctr" eaLnBrk="1" hangingPunct="1">
              <a:spcBef>
                <a:spcPct val="50000"/>
              </a:spcBef>
            </a:pPr>
            <a:r>
              <a:rPr lang="en-US" sz="4800" b="1" dirty="0" smtClean="0"/>
              <a:t>Does it Work?</a:t>
            </a:r>
          </a:p>
          <a:p>
            <a:pPr eaLnBrk="1" hangingPunct="1">
              <a:spcBef>
                <a:spcPct val="10000"/>
              </a:spcBef>
            </a:pPr>
            <a:r>
              <a:rPr lang="en-US" sz="2800" dirty="0">
                <a:latin typeface="Times New Roman" charset="0"/>
              </a:rPr>
              <a:t>	</a:t>
            </a:r>
            <a:r>
              <a:rPr lang="en-US" sz="2800" dirty="0" smtClean="0">
                <a:latin typeface="Times New Roman" charset="0"/>
              </a:rPr>
              <a:t>	</a:t>
            </a:r>
          </a:p>
          <a:p>
            <a:pPr eaLnBrk="1" hangingPunct="1">
              <a:spcBef>
                <a:spcPct val="10000"/>
              </a:spcBef>
              <a:buFontTx/>
              <a:buChar char="•"/>
            </a:pPr>
            <a:r>
              <a:rPr lang="en-US" sz="2800" dirty="0" smtClean="0">
                <a:latin typeface="Times New Roman" charset="0"/>
              </a:rPr>
              <a:t> </a:t>
            </a:r>
            <a:r>
              <a:rPr lang="en-US" sz="2800" b="1" dirty="0" smtClean="0">
                <a:latin typeface="Times New Roman" charset="0"/>
              </a:rPr>
              <a:t>Participants</a:t>
            </a:r>
            <a:r>
              <a:rPr lang="en-US" sz="2800" dirty="0" smtClean="0">
                <a:latin typeface="Times New Roman" charset="0"/>
              </a:rPr>
              <a:t>: </a:t>
            </a:r>
            <a:r>
              <a:rPr lang="en-US" sz="2400" dirty="0" smtClean="0">
                <a:latin typeface="Times New Roman" charset="0"/>
              </a:rPr>
              <a:t>42 American college undergraduate non-STEM majors, i.e.,</a:t>
            </a:r>
          </a:p>
          <a:p>
            <a:pPr lvl="1" eaLnBrk="1" hangingPunct="1">
              <a:spcBef>
                <a:spcPct val="10000"/>
              </a:spcBef>
            </a:pPr>
            <a:r>
              <a:rPr lang="en-US" sz="2400" dirty="0" smtClean="0">
                <a:latin typeface="Times New Roman" charset="0"/>
              </a:rPr>
              <a:t> not majoring in science, technology, engineering or math</a:t>
            </a:r>
          </a:p>
          <a:p>
            <a:endParaRPr lang="en-US" sz="2800" dirty="0" smtClean="0">
              <a:latin typeface="Times New Roman" charset="0"/>
            </a:endParaRPr>
          </a:p>
          <a:p>
            <a:pPr>
              <a:buFontTx/>
              <a:buChar char="•"/>
            </a:pPr>
            <a:r>
              <a:rPr lang="en-US" sz="2800" dirty="0" smtClean="0">
                <a:latin typeface="Times New Roman" charset="0"/>
              </a:rPr>
              <a:t> </a:t>
            </a:r>
            <a:r>
              <a:rPr lang="en-US" sz="2800" b="1" dirty="0" smtClean="0">
                <a:latin typeface="Times New Roman" charset="0"/>
              </a:rPr>
              <a:t>Methods</a:t>
            </a:r>
          </a:p>
          <a:p>
            <a:pPr lvl="1">
              <a:buFontTx/>
              <a:buChar char="•"/>
            </a:pPr>
            <a:r>
              <a:rPr lang="en-US" sz="2800" b="1" i="1" dirty="0" smtClean="0">
                <a:latin typeface="Times New Roman" charset="0"/>
              </a:rPr>
              <a:t>Session 1: Lab Session</a:t>
            </a:r>
          </a:p>
          <a:p>
            <a:pPr lvl="4">
              <a:buFontTx/>
              <a:buChar char="•"/>
            </a:pPr>
            <a:r>
              <a:rPr lang="en-US" sz="2800" dirty="0" smtClean="0">
                <a:latin typeface="Times New Roman" charset="0"/>
              </a:rPr>
              <a:t> </a:t>
            </a:r>
            <a:r>
              <a:rPr lang="en-US" sz="2400" dirty="0" smtClean="0">
                <a:latin typeface="Times New Roman" charset="0"/>
              </a:rPr>
              <a:t>View one version of 10-minute geology lecture:</a:t>
            </a:r>
          </a:p>
          <a:p>
            <a:pPr lvl="8"/>
            <a:r>
              <a:rPr lang="en-US" sz="2400" dirty="0" smtClean="0">
                <a:latin typeface="Times New Roman" charset="0"/>
              </a:rPr>
              <a:t>	No Humor </a:t>
            </a:r>
          </a:p>
          <a:p>
            <a:pPr lvl="8"/>
            <a:r>
              <a:rPr lang="en-US" sz="2400" dirty="0" smtClean="0">
                <a:latin typeface="Times New Roman" charset="0"/>
              </a:rPr>
              <a:t>	Non-conceptual Humor</a:t>
            </a:r>
          </a:p>
          <a:p>
            <a:pPr lvl="8"/>
            <a:r>
              <a:rPr lang="en-US" sz="2400" dirty="0" smtClean="0">
                <a:latin typeface="Times New Roman" charset="0"/>
              </a:rPr>
              <a:t>	Conceptual Humor </a:t>
            </a:r>
          </a:p>
          <a:p>
            <a:pPr lvl="4">
              <a:buFontTx/>
              <a:buChar char="•"/>
            </a:pPr>
            <a:r>
              <a:rPr lang="en-US" sz="2400" dirty="0" smtClean="0">
                <a:latin typeface="Times New Roman" charset="0"/>
              </a:rPr>
              <a:t> Measures of interest in geology, recall and comprehension</a:t>
            </a:r>
            <a:endParaRPr lang="en-US" sz="2800" dirty="0" smtClean="0">
              <a:latin typeface="Times New Roman" charset="0"/>
            </a:endParaRPr>
          </a:p>
          <a:p>
            <a:pPr lvl="1">
              <a:buFontTx/>
              <a:buChar char="•"/>
            </a:pPr>
            <a:r>
              <a:rPr lang="en-US" sz="2800" b="1" i="1" dirty="0" smtClean="0">
                <a:latin typeface="Times New Roman" charset="0"/>
              </a:rPr>
              <a:t>Session 2: Online Follow-Up Two Weeks Later</a:t>
            </a:r>
          </a:p>
          <a:p>
            <a:pPr lvl="4">
              <a:buFontTx/>
              <a:buChar char="•"/>
            </a:pPr>
            <a:r>
              <a:rPr lang="en-US" sz="2800" dirty="0" smtClean="0">
                <a:latin typeface="Times New Roman" charset="0"/>
              </a:rPr>
              <a:t> </a:t>
            </a:r>
            <a:r>
              <a:rPr lang="en-US" sz="2400" dirty="0" smtClean="0">
                <a:latin typeface="Times New Roman" charset="0"/>
              </a:rPr>
              <a:t>Additional measures of interest in geology as well as recall and comprehension of lecture material</a:t>
            </a:r>
          </a:p>
          <a:p>
            <a:pPr lvl="4"/>
            <a:endParaRPr lang="en-US" sz="2800" dirty="0" smtClean="0">
              <a:latin typeface="Times New Roman" charset="0"/>
            </a:endParaRPr>
          </a:p>
          <a:p>
            <a:pPr>
              <a:buFontTx/>
              <a:buChar char="•"/>
            </a:pPr>
            <a:r>
              <a:rPr lang="en-US" sz="2800" dirty="0" smtClean="0">
                <a:latin typeface="Times New Roman" charset="0"/>
              </a:rPr>
              <a:t> </a:t>
            </a:r>
            <a:r>
              <a:rPr lang="en-US" sz="2800" b="1" dirty="0" smtClean="0">
                <a:latin typeface="Times New Roman" charset="0"/>
              </a:rPr>
              <a:t>Results</a:t>
            </a:r>
            <a:endParaRPr lang="en-US" sz="2800" dirty="0" smtClean="0">
              <a:latin typeface="Times New Roman" charset="0"/>
            </a:endParaRPr>
          </a:p>
          <a:p>
            <a:pPr lvl="1">
              <a:buFontTx/>
              <a:buChar char="•"/>
            </a:pPr>
            <a:r>
              <a:rPr lang="en-US" sz="2400" b="1" i="1" dirty="0" smtClean="0">
                <a:latin typeface="+mn-lt"/>
              </a:rPr>
              <a:t>Interest </a:t>
            </a:r>
            <a:r>
              <a:rPr lang="en-US" sz="2400" dirty="0" smtClean="0">
                <a:latin typeface="+mn-lt"/>
              </a:rPr>
              <a:t>- Non-STEM majors who viewed the conceptual humor version of the lecture reported increased interest in geology immediately afterwards (</a:t>
            </a:r>
            <a:r>
              <a:rPr lang="en-US" sz="2400" i="1" dirty="0" err="1" smtClean="0">
                <a:latin typeface="+mn-lt"/>
              </a:rPr>
              <a:t>p</a:t>
            </a:r>
            <a:r>
              <a:rPr lang="en-US" sz="2400" dirty="0" smtClean="0">
                <a:latin typeface="+mn-lt"/>
              </a:rPr>
              <a:t> &lt; .05). They continued to show more interest in geology two weeks later (</a:t>
            </a:r>
            <a:r>
              <a:rPr lang="en-US" sz="2400" i="1" dirty="0" err="1" smtClean="0">
                <a:latin typeface="+mn-lt"/>
              </a:rPr>
              <a:t>p</a:t>
            </a:r>
            <a:r>
              <a:rPr lang="en-US" sz="2400" i="1" dirty="0" smtClean="0">
                <a:latin typeface="+mn-lt"/>
              </a:rPr>
              <a:t> </a:t>
            </a:r>
            <a:r>
              <a:rPr lang="en-US" sz="2400" dirty="0" smtClean="0">
                <a:latin typeface="+mn-lt"/>
              </a:rPr>
              <a:t>&lt; .05) compared to students who viewed a different version of the lecture.</a:t>
            </a:r>
          </a:p>
          <a:p>
            <a:pPr lvl="1">
              <a:buFontTx/>
              <a:buChar char="•"/>
            </a:pPr>
            <a:r>
              <a:rPr lang="en-US" sz="2400" b="1" i="1" dirty="0" smtClean="0">
                <a:latin typeface="Times New Roman" charset="0"/>
              </a:rPr>
              <a:t>Performance </a:t>
            </a:r>
            <a:r>
              <a:rPr lang="en-US" sz="2400" dirty="0" smtClean="0">
                <a:latin typeface="Times New Roman" charset="0"/>
              </a:rPr>
              <a:t>– Non-STEM majors who viewed the conceptual humor version of the lecture did not </a:t>
            </a:r>
            <a:r>
              <a:rPr lang="en-US" sz="2400" dirty="0" smtClean="0">
                <a:latin typeface="+mn-lt"/>
              </a:rPr>
              <a:t>experience improved performance immediately (</a:t>
            </a:r>
            <a:r>
              <a:rPr lang="en-US" sz="2400" i="1" dirty="0" err="1" smtClean="0">
                <a:latin typeface="+mn-lt"/>
              </a:rPr>
              <a:t>p</a:t>
            </a:r>
            <a:r>
              <a:rPr lang="en-US" sz="2400" i="1" dirty="0" smtClean="0">
                <a:latin typeface="+mn-lt"/>
              </a:rPr>
              <a:t> = </a:t>
            </a:r>
            <a:r>
              <a:rPr lang="en-US" sz="2400" dirty="0" smtClean="0">
                <a:latin typeface="+mn-lt"/>
              </a:rPr>
              <a:t>.39</a:t>
            </a:r>
            <a:r>
              <a:rPr lang="en-US" sz="2400" i="1" dirty="0" smtClean="0">
                <a:latin typeface="+mn-lt"/>
              </a:rPr>
              <a:t>)</a:t>
            </a:r>
            <a:r>
              <a:rPr lang="en-US" sz="2400" dirty="0" smtClean="0">
                <a:latin typeface="+mn-lt"/>
              </a:rPr>
              <a:t>, but did experience improved recall and comprehension of the lecture concepts two weeks later compared to non-STEM majors in the “no humor” or “non-conceptual humor” conditions (</a:t>
            </a:r>
            <a:r>
              <a:rPr lang="en-US" sz="2400" i="1" dirty="0" err="1" smtClean="0">
                <a:latin typeface="+mn-lt"/>
              </a:rPr>
              <a:t>p</a:t>
            </a:r>
            <a:r>
              <a:rPr lang="en-US" sz="2400" i="1" dirty="0" smtClean="0">
                <a:latin typeface="+mn-lt"/>
              </a:rPr>
              <a:t> &lt;</a:t>
            </a:r>
            <a:r>
              <a:rPr lang="en-US" sz="2400" dirty="0" smtClean="0">
                <a:latin typeface="+mn-lt"/>
              </a:rPr>
              <a:t> .05). </a:t>
            </a:r>
          </a:p>
          <a:p>
            <a:endParaRPr lang="en-US" sz="2800" dirty="0" smtClean="0">
              <a:latin typeface="Times New Roman" charset="0"/>
            </a:endParaRPr>
          </a:p>
          <a:p>
            <a:r>
              <a:rPr lang="en-US" sz="2800" dirty="0" smtClean="0">
                <a:latin typeface="Times New Roman" charset="0"/>
              </a:rPr>
              <a:t> </a:t>
            </a:r>
          </a:p>
          <a:p>
            <a:r>
              <a:rPr lang="en-US" sz="2800" b="1" dirty="0" smtClean="0">
                <a:latin typeface="Times New Roman" charset="0"/>
              </a:rPr>
              <a:t>	</a:t>
            </a:r>
            <a:endParaRPr lang="en-US" sz="2800" strike="sngStrike" dirty="0">
              <a:latin typeface="Times New Roman" charset="0"/>
            </a:endParaRPr>
          </a:p>
        </p:txBody>
      </p:sp>
      <p:pic>
        <p:nvPicPr>
          <p:cNvPr id="46" name="Picture 45" descr="Electrons.gif"/>
          <p:cNvPicPr>
            <a:picLocks noChangeAspect="1"/>
          </p:cNvPicPr>
          <p:nvPr/>
        </p:nvPicPr>
        <p:blipFill>
          <a:blip r:embed="rId4"/>
          <a:stretch>
            <a:fillRect/>
          </a:stretch>
        </p:blipFill>
        <p:spPr>
          <a:xfrm>
            <a:off x="1210035" y="25035474"/>
            <a:ext cx="7023100" cy="6242756"/>
          </a:xfrm>
          <a:prstGeom prst="rect">
            <a:avLst/>
          </a:prstGeom>
          <a:ln>
            <a:solidFill>
              <a:srgbClr val="665500"/>
            </a:solidFill>
          </a:ln>
          <a:scene3d>
            <a:camera prst="orthographicFront"/>
            <a:lightRig rig="threePt" dir="t"/>
          </a:scene3d>
          <a:sp3d>
            <a:bevelT w="127000" h="127000"/>
          </a:sp3d>
        </p:spPr>
      </p:pic>
      <p:pic>
        <p:nvPicPr>
          <p:cNvPr id="49" name="Picture 48" descr="math-science-jokes-4.png"/>
          <p:cNvPicPr>
            <a:picLocks noChangeAspect="1"/>
          </p:cNvPicPr>
          <p:nvPr/>
        </p:nvPicPr>
        <p:blipFill>
          <a:blip r:embed="rId5"/>
          <a:stretch>
            <a:fillRect/>
          </a:stretch>
        </p:blipFill>
        <p:spPr>
          <a:xfrm>
            <a:off x="6045143" y="20963457"/>
            <a:ext cx="7028014" cy="5387717"/>
          </a:xfrm>
          <a:prstGeom prst="rect">
            <a:avLst/>
          </a:prstGeom>
          <a:ln>
            <a:solidFill>
              <a:srgbClr val="999900"/>
            </a:solidFill>
          </a:ln>
          <a:effectLst>
            <a:outerShdw blurRad="50800" dist="38100" dir="2700000" algn="tl" rotWithShape="0">
              <a:srgbClr val="999900">
                <a:alpha val="43000"/>
              </a:srgbClr>
            </a:outerShdw>
          </a:effectLst>
        </p:spPr>
      </p:pic>
      <p:sp>
        <p:nvSpPr>
          <p:cNvPr id="50" name="Text Box 7"/>
          <p:cNvSpPr txBox="1">
            <a:spLocks noChangeArrowheads="1"/>
          </p:cNvSpPr>
          <p:nvPr/>
        </p:nvSpPr>
        <p:spPr bwMode="auto">
          <a:xfrm>
            <a:off x="14105986" y="25144531"/>
            <a:ext cx="10499129" cy="6254769"/>
          </a:xfrm>
          <a:prstGeom prst="rect">
            <a:avLst/>
          </a:prstGeom>
          <a:solidFill>
            <a:srgbClr val="FFFFEE"/>
          </a:solidFill>
          <a:ln>
            <a:solidFill>
              <a:srgbClr val="665500"/>
            </a:solid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400" tIns="457200" rIns="914400" bIns="914400"/>
          <a:lstStyle>
            <a:lvl1pPr eaLnBrk="0" hangingPunct="0">
              <a:tabLst>
                <a:tab pos="500063" algn="l"/>
              </a:tabLst>
              <a:defRPr sz="3200">
                <a:solidFill>
                  <a:schemeClr val="tx1"/>
                </a:solidFill>
                <a:latin typeface="Helvetica" charset="0"/>
                <a:ea typeface="MS PGothic" pitchFamily="34" charset="-128"/>
              </a:defRPr>
            </a:lvl1pPr>
            <a:lvl2pPr marL="1257300" indent="-514350" eaLnBrk="0" hangingPunct="0">
              <a:tabLst>
                <a:tab pos="500063" algn="l"/>
              </a:tabLst>
              <a:defRPr sz="3200">
                <a:solidFill>
                  <a:schemeClr val="tx1"/>
                </a:solidFill>
                <a:latin typeface="Helvetica" charset="0"/>
                <a:ea typeface="MS PGothic" pitchFamily="34" charset="-128"/>
              </a:defRPr>
            </a:lvl2pPr>
            <a:lvl3pPr eaLnBrk="0" hangingPunct="0">
              <a:tabLst>
                <a:tab pos="500063" algn="l"/>
              </a:tabLst>
              <a:defRPr sz="3200">
                <a:solidFill>
                  <a:schemeClr val="tx1"/>
                </a:solidFill>
                <a:latin typeface="Helvetica" charset="0"/>
                <a:ea typeface="MS PGothic" pitchFamily="34" charset="-128"/>
              </a:defRPr>
            </a:lvl3pPr>
            <a:lvl4pPr eaLnBrk="0" hangingPunct="0">
              <a:tabLst>
                <a:tab pos="500063" algn="l"/>
              </a:tabLst>
              <a:defRPr sz="3200">
                <a:solidFill>
                  <a:schemeClr val="tx1"/>
                </a:solidFill>
                <a:latin typeface="Helvetica" charset="0"/>
                <a:ea typeface="MS PGothic" pitchFamily="34" charset="-128"/>
              </a:defRPr>
            </a:lvl4pPr>
            <a:lvl5pPr eaLnBrk="0" hangingPunct="0">
              <a:tabLst>
                <a:tab pos="500063" algn="l"/>
              </a:tabLst>
              <a:defRPr sz="3200">
                <a:solidFill>
                  <a:schemeClr val="tx1"/>
                </a:solidFill>
                <a:latin typeface="Helvetica" charset="0"/>
                <a:ea typeface="MS PGothic" pitchFamily="34" charset="-128"/>
              </a:defRPr>
            </a:lvl5pPr>
            <a:lvl6pPr marL="4572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6pPr>
            <a:lvl7pPr marL="9144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7pPr>
            <a:lvl8pPr marL="13716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8pPr>
            <a:lvl9pPr marL="1828800" eaLnBrk="0" fontAlgn="base" hangingPunct="0">
              <a:spcBef>
                <a:spcPct val="0"/>
              </a:spcBef>
              <a:spcAft>
                <a:spcPct val="0"/>
              </a:spcAft>
              <a:tabLst>
                <a:tab pos="500063" algn="l"/>
              </a:tabLst>
              <a:defRPr sz="3200">
                <a:solidFill>
                  <a:schemeClr val="tx1"/>
                </a:solidFill>
                <a:latin typeface="Helvetica" charset="0"/>
                <a:ea typeface="MS PGothic" pitchFamily="34" charset="-128"/>
              </a:defRPr>
            </a:lvl9pPr>
          </a:lstStyle>
          <a:p>
            <a:pPr algn="ctr" eaLnBrk="1" hangingPunct="1">
              <a:spcBef>
                <a:spcPct val="50000"/>
              </a:spcBef>
            </a:pPr>
            <a:r>
              <a:rPr lang="en-US" sz="4800" b="1" dirty="0" smtClean="0"/>
              <a:t>Examples</a:t>
            </a:r>
          </a:p>
          <a:p>
            <a:pPr eaLnBrk="1" hangingPunct="1">
              <a:spcBef>
                <a:spcPct val="10000"/>
              </a:spcBef>
            </a:pPr>
            <a:r>
              <a:rPr lang="en-US" sz="2800" dirty="0">
                <a:latin typeface="Times New Roman" charset="0"/>
              </a:rPr>
              <a:t>	</a:t>
            </a:r>
            <a:r>
              <a:rPr lang="en-US" sz="2800" dirty="0" smtClean="0">
                <a:latin typeface="Times New Roman" charset="0"/>
              </a:rPr>
              <a:t>	</a:t>
            </a:r>
          </a:p>
          <a:p>
            <a:r>
              <a:rPr lang="en-US" sz="2800" dirty="0" smtClean="0">
                <a:latin typeface="Times New Roman" charset="0"/>
              </a:rPr>
              <a:t>Conceptual Humor: </a:t>
            </a:r>
            <a:r>
              <a:rPr lang="en-US" sz="2400" dirty="0" smtClean="0">
                <a:latin typeface="+mn-lt"/>
              </a:rPr>
              <a:t> “The first [property of a mineral]: it has to be naturally occurring. So if you have ice on a pond, that’s a mineral, but if you make ice for your margaritas, then that’s not a mineral.”</a:t>
            </a:r>
            <a:endParaRPr lang="en-US" sz="2400" dirty="0" smtClean="0">
              <a:latin typeface="Times New Roman" charset="0"/>
            </a:endParaRPr>
          </a:p>
          <a:p>
            <a:endParaRPr lang="en-US" sz="2800" dirty="0" smtClean="0">
              <a:latin typeface="Times New Roman" charset="0"/>
            </a:endParaRPr>
          </a:p>
          <a:p>
            <a:r>
              <a:rPr lang="en-US" sz="2800" dirty="0" smtClean="0">
                <a:latin typeface="Times New Roman" charset="0"/>
              </a:rPr>
              <a:t>Non-conceptual Humor: </a:t>
            </a:r>
            <a:r>
              <a:rPr lang="en-US" sz="2400" dirty="0" smtClean="0">
                <a:latin typeface="+mn-lt"/>
              </a:rPr>
              <a:t>“You may have thought streak was what minerals do when they aren’t wearing clothes, but actually no minerals wear clothes.”</a:t>
            </a:r>
          </a:p>
          <a:p>
            <a:endParaRPr lang="en-US" sz="2800" dirty="0" smtClean="0">
              <a:latin typeface="Times New Roman" charset="0"/>
            </a:endParaRPr>
          </a:p>
          <a:p>
            <a:r>
              <a:rPr lang="en-US" sz="2800" dirty="0" smtClean="0">
                <a:latin typeface="Times New Roman" charset="0"/>
              </a:rPr>
              <a:t>No Humor</a:t>
            </a:r>
            <a:r>
              <a:rPr lang="en-US" sz="2400" dirty="0" smtClean="0">
                <a:latin typeface="+mn-lt"/>
              </a:rPr>
              <a:t>: “Pyrite or fool’s gold looks like gold naturally but if we powder it, it gives us a black streak, so we can tell it from real gold, which would give us a gold streak.</a:t>
            </a:r>
          </a:p>
          <a:p>
            <a:endParaRPr lang="en-US" sz="2800" dirty="0" smtClean="0">
              <a:latin typeface="Times New Roman" charset="0"/>
            </a:endParaRPr>
          </a:p>
          <a:p>
            <a:endParaRPr lang="en-US" sz="2800" dirty="0" smtClean="0">
              <a:latin typeface="Times New Roman" charset="0"/>
            </a:endParaRPr>
          </a:p>
          <a:p>
            <a:endParaRPr lang="en-US" sz="2800" dirty="0" smtClean="0">
              <a:latin typeface="Times New Roman" charset="0"/>
            </a:endParaRPr>
          </a:p>
          <a:p>
            <a:endParaRPr lang="en-US" sz="2800" dirty="0" smtClean="0">
              <a:latin typeface="Times New Roman" charset="0"/>
            </a:endParaRPr>
          </a:p>
          <a:p>
            <a:r>
              <a:rPr lang="en-US" sz="2800" b="1" dirty="0" smtClean="0">
                <a:latin typeface="Times New Roman" charset="0"/>
              </a:rPr>
              <a:t>	</a:t>
            </a:r>
            <a:endParaRPr lang="en-US" sz="2800" strike="sngStrike" dirty="0">
              <a:latin typeface="Times New Roman" charset="0"/>
            </a:endParaRPr>
          </a:p>
        </p:txBody>
      </p:sp>
      <p:sp>
        <p:nvSpPr>
          <p:cNvPr id="51" name="Line 105"/>
          <p:cNvSpPr>
            <a:spLocks noChangeShapeType="1"/>
          </p:cNvSpPr>
          <p:nvPr/>
        </p:nvSpPr>
        <p:spPr bwMode="auto">
          <a:xfrm>
            <a:off x="16972225" y="8645266"/>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sp>
        <p:nvSpPr>
          <p:cNvPr id="52" name="Line 105"/>
          <p:cNvSpPr>
            <a:spLocks noChangeShapeType="1"/>
          </p:cNvSpPr>
          <p:nvPr/>
        </p:nvSpPr>
        <p:spPr bwMode="auto">
          <a:xfrm>
            <a:off x="16889092" y="26591017"/>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dirty="0">
              <a:ea typeface="MS PGothic" charset="0"/>
              <a:cs typeface="MS PGothic" charset="0"/>
            </a:endParaRPr>
          </a:p>
        </p:txBody>
      </p:sp>
      <p:sp>
        <p:nvSpPr>
          <p:cNvPr id="53" name="Line 105"/>
          <p:cNvSpPr>
            <a:spLocks noChangeShapeType="1"/>
          </p:cNvSpPr>
          <p:nvPr/>
        </p:nvSpPr>
        <p:spPr bwMode="auto">
          <a:xfrm>
            <a:off x="41424696" y="8501258"/>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sp>
        <p:nvSpPr>
          <p:cNvPr id="54" name="Line 105"/>
          <p:cNvSpPr>
            <a:spLocks noChangeShapeType="1"/>
          </p:cNvSpPr>
          <p:nvPr/>
        </p:nvSpPr>
        <p:spPr bwMode="auto">
          <a:xfrm>
            <a:off x="41242906" y="-3980819"/>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sp>
        <p:nvSpPr>
          <p:cNvPr id="55" name="Line 105"/>
          <p:cNvSpPr>
            <a:spLocks noChangeShapeType="1"/>
          </p:cNvSpPr>
          <p:nvPr/>
        </p:nvSpPr>
        <p:spPr bwMode="auto">
          <a:xfrm>
            <a:off x="28877843" y="20151700"/>
            <a:ext cx="4614862" cy="0"/>
          </a:xfrm>
          <a:prstGeom prst="line">
            <a:avLst/>
          </a:prstGeom>
          <a:noFill/>
          <a:ln w="9525">
            <a:solidFill>
              <a:schemeClr val="tx1"/>
            </a:solidFill>
            <a:round/>
            <a:headEnd/>
            <a:tailEnd/>
          </a:ln>
          <a:effectLst>
            <a:prstShdw prst="shdw17" dist="17961" dir="2700000">
              <a:schemeClr val="tx1">
                <a:gamma/>
                <a:shade val="60000"/>
                <a:invGamma/>
                <a:alpha val="74998"/>
              </a:schemeClr>
            </a:prstShdw>
          </a:effectLst>
          <a:extLst/>
        </p:spPr>
        <p:txBody>
          <a:bodyPr/>
          <a:lstStyle/>
          <a:p>
            <a:pPr>
              <a:defRPr/>
            </a:pPr>
            <a:endParaRPr lang="en-US">
              <a:ea typeface="MS PGothic" charset="0"/>
              <a:cs typeface="MS PGothic" charset="0"/>
            </a:endParaRPr>
          </a:p>
        </p:txBody>
      </p:sp>
      <p:pic>
        <p:nvPicPr>
          <p:cNvPr id="57" name="Picture 56" descr="Screen shot 2012-10-03 at 10.28.05 PM.png"/>
          <p:cNvPicPr>
            <a:picLocks noChangeAspect="1"/>
          </p:cNvPicPr>
          <p:nvPr/>
        </p:nvPicPr>
        <p:blipFill>
          <a:blip r:embed="rId6"/>
          <a:stretch>
            <a:fillRect/>
          </a:stretch>
        </p:blipFill>
        <p:spPr>
          <a:xfrm>
            <a:off x="16434942" y="17483453"/>
            <a:ext cx="5616917" cy="6530237"/>
          </a:xfrm>
          <a:prstGeom prst="rect">
            <a:avLst/>
          </a:prstGeom>
          <a:ln>
            <a:solidFill>
              <a:srgbClr val="665500"/>
            </a:solidFill>
          </a:ln>
        </p:spPr>
      </p:pic>
      <p:graphicFrame>
        <p:nvGraphicFramePr>
          <p:cNvPr id="29" name="Chart 28"/>
          <p:cNvGraphicFramePr/>
          <p:nvPr/>
        </p:nvGraphicFramePr>
        <p:xfrm>
          <a:off x="25877787" y="12877800"/>
          <a:ext cx="10871200" cy="5486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0" name="Chart 29"/>
          <p:cNvGraphicFramePr/>
          <p:nvPr/>
        </p:nvGraphicFramePr>
        <p:xfrm>
          <a:off x="25859629" y="7107766"/>
          <a:ext cx="10854267" cy="5617634"/>
        </p:xfrm>
        <a:graphic>
          <a:graphicData uri="http://schemas.openxmlformats.org/drawingml/2006/chart">
            <c:chart xmlns:c="http://schemas.openxmlformats.org/drawingml/2006/chart" xmlns:r="http://schemas.openxmlformats.org/officeDocument/2006/relationships" r:id="rId8"/>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4301</TotalTime>
  <Words>1310</Words>
  <Application>Microsoft Office PowerPoint</Application>
  <PresentationFormat>Custom</PresentationFormat>
  <Paragraphs>87</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Default Design</vt:lpstr>
      <vt:lpstr>Slide 1</vt:lpstr>
    </vt:vector>
  </TitlesOfParts>
  <Company>Swarthmore College</Company>
  <LinksUpToDate>false</LinksUpToDate>
  <SharedDoc>false</SharedDoc>
  <HyperlinkBase>http://www.swarthmore.edu/NatSci/cpurrin1/posteradvice.htm</HyperlinkBase>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Erin Westgate</cp:lastModifiedBy>
  <cp:revision>516</cp:revision>
  <cp:lastPrinted>2012-01-24T19:29:05Z</cp:lastPrinted>
  <dcterms:created xsi:type="dcterms:W3CDTF">2012-10-08T23:48:26Z</dcterms:created>
  <dcterms:modified xsi:type="dcterms:W3CDTF">2012-10-08T23:48:38Z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